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8" r:id="rId6"/>
    <p:sldId id="269" r:id="rId7"/>
    <p:sldId id="270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6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140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02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1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67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18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041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585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29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224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195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E6A67-F902-43D1-A988-B8359E7FFB7C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B9BFB-DF2D-4E79-BC2A-6082CFE2D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1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199505"/>
            <a:ext cx="11868150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0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4" y="166255"/>
            <a:ext cx="12170446" cy="655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0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19896" cy="7007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63535" y="181032"/>
            <a:ext cx="9410007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NTPreCursivefk" panose="03000400000000000000" pitchFamily="66" charset="0"/>
              </a:rPr>
              <a:t>What is Phonics?</a:t>
            </a:r>
          </a:p>
          <a:p>
            <a:endParaRPr lang="en-GB" sz="3200" dirty="0">
              <a:latin typeface="NTPreCursivefk" panose="03000400000000000000" pitchFamily="66" charset="0"/>
            </a:endParaRPr>
          </a:p>
          <a:p>
            <a:r>
              <a:rPr lang="en-GB" sz="3600" dirty="0" smtClean="0">
                <a:latin typeface="NTPreCursivefk" panose="03000400000000000000" pitchFamily="66" charset="0"/>
              </a:rPr>
              <a:t>We use Letters and Sounds programme which is recommended by the DFE.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We use the Phased 1-5 systematic approach.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In EYFS we focus heavily on the ability to listen to sounds in words.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Recognising the spelling for the sounds in words.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Building words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Writing words using our sounds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16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9466" y="525087"/>
            <a:ext cx="94100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NTPreCursivefk" panose="03000400000000000000" pitchFamily="66" charset="0"/>
              </a:rPr>
              <a:t>The characters </a:t>
            </a:r>
            <a:endParaRPr lang="en-GB" sz="4400" u="sng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582" y="1422399"/>
            <a:ext cx="7896459" cy="498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42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199" y="590204"/>
            <a:ext cx="10591801" cy="554458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NTPreCursivefk" panose="03000400000000000000" pitchFamily="66" charset="0"/>
              </a:rPr>
              <a:t>Firm Foundations in Phonics- Phase 1 </a:t>
            </a:r>
            <a:endParaRPr lang="en-GB" dirty="0">
              <a:latin typeface="NTPreCursivefk" panose="0300040000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38199" y="1825625"/>
            <a:ext cx="10799619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              General sound Discrimination                The Strands </a:t>
            </a: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Aspect 1      Environment sounds                           Tuning into sounds </a:t>
            </a:r>
          </a:p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                                                              (auditory discrimination) </a:t>
            </a:r>
          </a:p>
          <a:p>
            <a:pPr marL="0" indent="0">
              <a:buNone/>
            </a:pPr>
            <a:endParaRPr lang="en-GB" sz="2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Aspect 2      Instrumental sounds                          Listening and remembering sounds </a:t>
            </a:r>
          </a:p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                                                              (auditory memory and sequencing)</a:t>
            </a:r>
            <a:endParaRPr lang="en-GB" sz="2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2400" dirty="0" smtClean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NTPreCursivefk" panose="03000400000000000000" pitchFamily="66" charset="0"/>
              </a:rPr>
              <a:t>Aspect 3      Body Percussion                              Talking about sounds</a:t>
            </a:r>
          </a:p>
          <a:p>
            <a:pPr marL="0" indent="0">
              <a:buNone/>
            </a:pP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NTPreCursivefk" panose="03000400000000000000" pitchFamily="66" charset="0"/>
              </a:rPr>
              <a:t>                                                             (developing vocabulary and language comprehension)</a:t>
            </a:r>
            <a:endParaRPr lang="en-GB" sz="24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78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clrChange>
              <a:clrFrom>
                <a:srgbClr val="A7D5CC"/>
              </a:clrFrom>
              <a:clrTo>
                <a:srgbClr val="A7D5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1056" y="274189"/>
            <a:ext cx="11730184" cy="64592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9253" y="640080"/>
            <a:ext cx="10390909" cy="236081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800" b="1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Rhyming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The sounds at the end of the word are the same.</a:t>
            </a:r>
          </a:p>
          <a:p>
            <a:pPr algn="ctr"/>
            <a:endParaRPr lang="en-GB" sz="44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2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69" y="288522"/>
            <a:ext cx="11365957" cy="6311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43493" y="735675"/>
            <a:ext cx="10249593" cy="22569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055714" y="735676"/>
            <a:ext cx="100251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NTPreCursivefk" panose="03000400000000000000" pitchFamily="66" charset="0"/>
              </a:rPr>
              <a:t>Alliteration </a:t>
            </a:r>
          </a:p>
          <a:p>
            <a:pPr algn="ctr"/>
            <a:r>
              <a:rPr lang="en-GB" sz="4800" dirty="0" smtClean="0">
                <a:latin typeface="NTPreCursivefk" panose="03000400000000000000" pitchFamily="66" charset="0"/>
              </a:rPr>
              <a:t>The beginning sound we can hear in a word. </a:t>
            </a:r>
            <a:endParaRPr lang="en-GB" sz="4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1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8579"/>
          <a:stretch/>
        </p:blipFill>
        <p:spPr>
          <a:xfrm>
            <a:off x="0" y="51439"/>
            <a:ext cx="12115800" cy="672805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79418" y="308031"/>
            <a:ext cx="8386618" cy="18380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 b="1" u="sng" dirty="0" smtClean="0">
                <a:solidFill>
                  <a:prstClr val="black"/>
                </a:solidFill>
                <a:latin typeface="NTPreCursivefk" panose="03000400000000000000" pitchFamily="66" charset="0"/>
              </a:rPr>
              <a:t>Oral blending and Segmenting </a:t>
            </a:r>
            <a:endParaRPr lang="en-GB" sz="4800" b="1" u="sng" dirty="0">
              <a:solidFill>
                <a:prstClr val="black"/>
              </a:solidFill>
              <a:latin typeface="NTPreCursivefk" panose="03000400000000000000" pitchFamily="66" charset="0"/>
            </a:endParaRPr>
          </a:p>
          <a:p>
            <a:pPr lvl="0" algn="ctr"/>
            <a:r>
              <a:rPr lang="en-GB" sz="4800" dirty="0" smtClean="0">
                <a:solidFill>
                  <a:prstClr val="black"/>
                </a:solidFill>
                <a:latin typeface="NTPreCursivefk" panose="03000400000000000000" pitchFamily="66" charset="0"/>
              </a:rPr>
              <a:t>All the sounds we </a:t>
            </a:r>
            <a:r>
              <a:rPr lang="en-GB" sz="4800" smtClean="0">
                <a:solidFill>
                  <a:prstClr val="black"/>
                </a:solidFill>
                <a:latin typeface="NTPreCursivefk" panose="03000400000000000000" pitchFamily="66" charset="0"/>
              </a:rPr>
              <a:t>can </a:t>
            </a:r>
            <a:r>
              <a:rPr lang="en-GB" sz="4800" smtClean="0">
                <a:solidFill>
                  <a:prstClr val="black"/>
                </a:solidFill>
                <a:latin typeface="NTPreCursivefk" panose="03000400000000000000" pitchFamily="66" charset="0"/>
              </a:rPr>
              <a:t>hear </a:t>
            </a:r>
            <a:r>
              <a:rPr lang="en-GB" sz="4800" dirty="0" smtClean="0">
                <a:solidFill>
                  <a:prstClr val="black"/>
                </a:solidFill>
                <a:latin typeface="NTPreCursivefk" panose="03000400000000000000" pitchFamily="66" charset="0"/>
              </a:rPr>
              <a:t>in a word.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73073" y="5504873"/>
            <a:ext cx="2318327" cy="7666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solidFill>
                  <a:schemeClr val="tx1"/>
                </a:solidFill>
                <a:latin typeface="NTPreCursivefk" panose="03000400000000000000" pitchFamily="66" charset="0"/>
              </a:rPr>
              <a:t>Sh</a:t>
            </a:r>
            <a:r>
              <a:rPr lang="en-GB" sz="60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-o-p</a:t>
            </a:r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6836" y="5504873"/>
            <a:ext cx="2328874" cy="78035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10418" y="5504873"/>
            <a:ext cx="2570674" cy="868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NTPreCursivefk" panose="03000400000000000000" pitchFamily="66" charset="0"/>
              </a:rPr>
              <a:t>j</a:t>
            </a:r>
            <a:r>
              <a:rPr lang="en-GB" sz="60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-a-m</a:t>
            </a:r>
            <a:endParaRPr lang="en-GB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1419" y="5387219"/>
            <a:ext cx="2004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NTPreCursivefk" panose="03000400000000000000" pitchFamily="66" charset="0"/>
              </a:rPr>
              <a:t>d-e-n</a:t>
            </a:r>
            <a:endParaRPr lang="en-GB" sz="32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10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10369"/>
          <a:stretch/>
        </p:blipFill>
        <p:spPr>
          <a:xfrm>
            <a:off x="248312" y="397163"/>
            <a:ext cx="11638963" cy="58294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7635" y="761452"/>
            <a:ext cx="6548581" cy="18288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A phoneme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A sound we can hear in a word</a:t>
            </a:r>
            <a:endParaRPr lang="en-GB" sz="44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94691" y="5310909"/>
            <a:ext cx="2124363" cy="11268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NTPreCursivefk" panose="03000400000000000000" pitchFamily="66" charset="0"/>
              </a:rPr>
              <a:t>f</a:t>
            </a:r>
            <a:r>
              <a:rPr lang="en-GB" sz="66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-o-x</a:t>
            </a:r>
            <a:endParaRPr lang="en-GB" sz="66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38708" y="5242286"/>
            <a:ext cx="2355273" cy="10898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NTPreCursivefk" panose="03000400000000000000" pitchFamily="66" charset="0"/>
              </a:rPr>
              <a:t>n</a:t>
            </a:r>
            <a:r>
              <a:rPr lang="en-GB" sz="60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-a-p</a:t>
            </a:r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17402" y="5242286"/>
            <a:ext cx="2355272" cy="997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b-</a:t>
            </a:r>
            <a:r>
              <a:rPr lang="en-GB" sz="6600" dirty="0" err="1" smtClean="0">
                <a:solidFill>
                  <a:schemeClr val="tx1"/>
                </a:solidFill>
                <a:latin typeface="NTPreCursivefk" panose="03000400000000000000" pitchFamily="66" charset="0"/>
              </a:rPr>
              <a:t>oa</a:t>
            </a:r>
            <a:r>
              <a:rPr lang="en-GB" sz="66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-t</a:t>
            </a:r>
            <a:endParaRPr lang="en-GB" sz="66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20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769" y="416804"/>
            <a:ext cx="11638782" cy="617401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18693" y="674255"/>
            <a:ext cx="6834909" cy="14501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Pronunciation of sounds </a:t>
            </a:r>
            <a:endParaRPr lang="en-GB" sz="4000" b="1" u="sng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Pronouncing the sounds accurately </a:t>
            </a:r>
            <a:endParaRPr lang="en-GB" sz="36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72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410" y="1389438"/>
            <a:ext cx="8401050" cy="50101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1724" y="149629"/>
            <a:ext cx="9883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NTPreCursivefk" panose="03000400000000000000" pitchFamily="66" charset="0"/>
              </a:rPr>
              <a:t>A grapheme</a:t>
            </a:r>
          </a:p>
          <a:p>
            <a:pPr algn="ctr"/>
            <a:r>
              <a:rPr lang="en-GB" sz="3600" dirty="0" smtClean="0">
                <a:latin typeface="NTPreCursivefk" panose="03000400000000000000" pitchFamily="66" charset="0"/>
              </a:rPr>
              <a:t>The spelling we can see</a:t>
            </a:r>
            <a:endParaRPr lang="en-GB" sz="3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75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859" y="0"/>
            <a:ext cx="12198859" cy="66418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63222" y="352033"/>
            <a:ext cx="7278254" cy="14131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232891" y="520006"/>
            <a:ext cx="73475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NTPreCursivefk" panose="03000400000000000000" pitchFamily="66" charset="0"/>
              </a:rPr>
              <a:t>The Basics 2 </a:t>
            </a:r>
          </a:p>
          <a:p>
            <a:pPr algn="ctr"/>
            <a:r>
              <a:rPr lang="en-GB" sz="3200" dirty="0" smtClean="0">
                <a:latin typeface="NTPreCursivefk" panose="03000400000000000000" pitchFamily="66" charset="0"/>
              </a:rPr>
              <a:t>Listen, Recognise, Build, Read, Write 3 sounds only</a:t>
            </a:r>
            <a:endParaRPr lang="en-GB" sz="32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49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489" y="102695"/>
            <a:ext cx="11528404" cy="653917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78547" y="519075"/>
            <a:ext cx="7115202" cy="14685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771418" y="655781"/>
            <a:ext cx="67425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NTPreCursivefk" panose="03000400000000000000" pitchFamily="66" charset="0"/>
              </a:rPr>
              <a:t>The Basics 3</a:t>
            </a:r>
          </a:p>
          <a:p>
            <a:pPr algn="ctr"/>
            <a:r>
              <a:rPr lang="en-GB" sz="2800" dirty="0" smtClean="0">
                <a:latin typeface="NTPreCursivefk" panose="03000400000000000000" pitchFamily="66" charset="0"/>
              </a:rPr>
              <a:t>Listen, Recognise, Build, Read, Write 3 sounds only</a:t>
            </a: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40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55" y="398491"/>
            <a:ext cx="11128837" cy="615867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52991" y="674255"/>
            <a:ext cx="7056582" cy="16163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352991" y="720958"/>
            <a:ext cx="7366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NTPreCursivefk" panose="03000400000000000000" pitchFamily="66" charset="0"/>
              </a:rPr>
              <a:t>The Basics 4</a:t>
            </a:r>
          </a:p>
          <a:p>
            <a:pPr algn="ctr"/>
            <a:r>
              <a:rPr lang="en-GB" sz="3200" dirty="0" smtClean="0">
                <a:latin typeface="NTPreCursivefk" panose="03000400000000000000" pitchFamily="66" charset="0"/>
              </a:rPr>
              <a:t>Listen, Recognise, Build, Read, Write</a:t>
            </a:r>
          </a:p>
          <a:p>
            <a:pPr algn="ctr"/>
            <a:r>
              <a:rPr lang="en-GB" sz="3200" dirty="0" smtClean="0">
                <a:latin typeface="NTPreCursivefk" panose="03000400000000000000" pitchFamily="66" charset="0"/>
              </a:rPr>
              <a:t>4 and more sounds only </a:t>
            </a:r>
            <a:r>
              <a:rPr lang="en-GB" dirty="0" smtClean="0">
                <a:latin typeface="NTPreCursivefk" panose="03000400000000000000" pitchFamily="66" charset="0"/>
              </a:rPr>
              <a:t>(no more new spellings to remember)</a:t>
            </a:r>
            <a:endParaRPr lang="en-GB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8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-1"/>
            <a:ext cx="12119896" cy="70076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266" y="267912"/>
            <a:ext cx="10877763" cy="6107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23311" y="609600"/>
            <a:ext cx="6825672" cy="14593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18874" y="609600"/>
            <a:ext cx="62345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NTPreCursivefk" panose="03000400000000000000" pitchFamily="66" charset="0"/>
              </a:rPr>
              <a:t>The higher levels of Phonics</a:t>
            </a:r>
          </a:p>
          <a:p>
            <a:pPr algn="ctr"/>
            <a:r>
              <a:rPr lang="en-GB" sz="3200" dirty="0" smtClean="0">
                <a:latin typeface="NTPreCursivefk" panose="03000400000000000000" pitchFamily="66" charset="0"/>
              </a:rPr>
              <a:t>Listen, Recognise, Build, Read, Write</a:t>
            </a:r>
          </a:p>
          <a:p>
            <a:pPr algn="ctr"/>
            <a:r>
              <a:rPr lang="en-GB" sz="3200" dirty="0" smtClean="0">
                <a:latin typeface="NTPreCursivefk" panose="03000400000000000000" pitchFamily="66" charset="0"/>
              </a:rPr>
              <a:t>Switch it Mitch</a:t>
            </a:r>
            <a:endParaRPr lang="en-GB" sz="32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37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252</Words>
  <Application>Microsoft Office PowerPoint</Application>
  <PresentationFormat>Widescreen</PresentationFormat>
  <Paragraphs>48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Firm Foundations in Phonics- Phase 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Aldersbrook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Aldersbrook Primary School</dc:creator>
  <cp:lastModifiedBy>Aldersbrook Primary School</cp:lastModifiedBy>
  <cp:revision>17</cp:revision>
  <dcterms:created xsi:type="dcterms:W3CDTF">2022-09-23T08:43:36Z</dcterms:created>
  <dcterms:modified xsi:type="dcterms:W3CDTF">2022-09-27T16:46:42Z</dcterms:modified>
</cp:coreProperties>
</file>