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60" r:id="rId3"/>
    <p:sldId id="261" r:id="rId4"/>
    <p:sldId id="267" r:id="rId5"/>
    <p:sldId id="270" r:id="rId6"/>
    <p:sldId id="271" r:id="rId7"/>
    <p:sldId id="275" r:id="rId8"/>
    <p:sldId id="276" r:id="rId9"/>
    <p:sldId id="279" r:id="rId10"/>
    <p:sldId id="280" r:id="rId11"/>
    <p:sldId id="330" r:id="rId12"/>
    <p:sldId id="288" r:id="rId13"/>
    <p:sldId id="289" r:id="rId14"/>
    <p:sldId id="292" r:id="rId15"/>
    <p:sldId id="301" r:id="rId16"/>
    <p:sldId id="302" r:id="rId17"/>
    <p:sldId id="310" r:id="rId18"/>
    <p:sldId id="322" r:id="rId19"/>
    <p:sldId id="312" r:id="rId20"/>
    <p:sldId id="313" r:id="rId21"/>
    <p:sldId id="314" r:id="rId22"/>
    <p:sldId id="315" r:id="rId23"/>
    <p:sldId id="298" r:id="rId24"/>
    <p:sldId id="299" r:id="rId25"/>
    <p:sldId id="331" r:id="rId26"/>
    <p:sldId id="306" r:id="rId27"/>
    <p:sldId id="32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7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67339-55B4-43B8-958B-4418CF21B2A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A9A27-2ADD-46D9-B0D8-D75BF8190F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387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  <a:ln w="12701">
            <a:solidFill>
              <a:srgbClr val="000000"/>
            </a:solidFill>
            <a:prstDash val="solid"/>
            <a:miter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A32648-2C36-4498-964E-53670EF346E9}" type="slidenum">
              <a:t>1</a:t>
            </a:fld>
            <a:endParaRPr lang="en-GB" sz="1200" b="0" i="0" u="none" strike="noStrike" kern="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5920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GB" smtClean="0"/>
              <a:t>Activity 1: Carousel of questions,each group answers and reviews each question, prepares</a:t>
            </a:r>
            <a:r>
              <a:rPr lang="en-GB" baseline="0" smtClean="0"/>
              <a:t> an answer to their original question; this is the existing viewpoint of the room.</a:t>
            </a:r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7E20E1D-79B7-444A-8B03-9785BF66479B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93756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1C30E37-DA57-4FD1-810A-3B7F2D76F7E0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7164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40ACBF66-AA06-46C9-9939-240B94474B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154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B2A050-C4BD-41C1-9123-DAB868FE55DB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7126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6FAB569-3B73-476C-A586-5115F531FC1A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8482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D50FBB0-1AF9-4DA6-9CC8-6C070F580E64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4861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ACD5E2-FBD4-40A9-ABE6-D648831A57D3}" type="slidenum">
              <a:t>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2854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1B1E54-C913-444F-902D-ADC1AD00EABE}" type="slidenum">
              <a:t>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0352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40ACBF66-AA06-46C9-9939-240B94474B9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31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0FC2B79-C379-48F5-9123-0D2A852EE8CC}" type="slidenum">
              <a:t>15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12765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4F8C09-A0F1-4DD6-AF22-3254F6EC8319}" type="slidenum">
              <a:t>17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15719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9A79713-7B3D-478F-A092-19CCCB24DA02}" type="slidenum">
              <a:t>18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905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22FADE-659F-4BA6-89CD-60FEACD766AF}" type="slidenum">
              <a:t>19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19710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3A9C2C-218C-44A9-9E89-539D2195BD7B}" type="slidenum">
              <a:t>20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1277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1876A1E-7C0C-4843-83B4-67DE8FF9B745}" type="slidenum">
              <a:t>21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105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CD959A-1A40-4362-A993-4E7A45AB2A63}" type="slidenum">
              <a:t>22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8718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40ACBF66-AA06-46C9-9939-240B94474B9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6263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4588"/>
            <a:ext cx="5492750" cy="3090862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1338236-2044-486D-B717-125D2D27C66F}" type="slidenum">
              <a:t>24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0394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9107" y="8698778"/>
            <a:ext cx="2975238" cy="4595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558" tIns="45774" rIns="91558" bIns="45774" anchor="b" anchorCtr="0" compatLnSpc="1">
            <a:noAutofit/>
          </a:bodyPr>
          <a:lstStyle/>
          <a:p>
            <a:pPr marL="0" marR="0" lvl="0" indent="0" algn="r" defTabSz="91558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9560310-7949-404B-BCA9-7545081C78EB}" type="slidenum">
              <a:t>26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991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75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62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06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132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10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49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43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6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27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81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5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C6671-DB70-4830-89B2-8158F4B4A0B8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E88D1-90D9-419C-B78A-9F8D901A3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55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j4wcuo9Mgo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brown.edu/articles/2014/11/irrelevant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ort.ac.uk/department-of-psychology/community-collaboration/growing-learners/" TargetMode="Externa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j4wcuo9Mgo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553370" y="0"/>
            <a:ext cx="638630" cy="3592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2"/>
          <p:cNvSpPr txBox="1"/>
          <p:nvPr/>
        </p:nvSpPr>
        <p:spPr>
          <a:xfrm>
            <a:off x="689547" y="549822"/>
            <a:ext cx="10762937" cy="3262432"/>
          </a:xfrm>
          <a:prstGeom prst="rect">
            <a:avLst/>
          </a:prstGeom>
          <a:noFill/>
          <a:ln w="76196" cap="flat">
            <a:solidFill>
              <a:srgbClr val="00B0F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0" b="1" i="0" u="none" strike="noStrike" kern="1200" cap="none" spc="0" baseline="0" dirty="0" smtClean="0">
                <a:solidFill>
                  <a:srgbClr val="0070C0"/>
                </a:solidFill>
                <a:effectLst>
                  <a:outerShdw dist="20323" dir="1799338">
                    <a:srgbClr val="000000"/>
                  </a:outerShdw>
                </a:effectLst>
                <a:uFillTx/>
                <a:latin typeface="Calibri"/>
              </a:rPr>
              <a:t>Developing 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9600" b="1" i="0" u="none" strike="noStrike" kern="1200" cap="none" spc="0" baseline="0" dirty="0" smtClean="0">
                <a:solidFill>
                  <a:srgbClr val="0070C0"/>
                </a:solidFill>
                <a:effectLst>
                  <a:outerShdw dist="20323" dir="1799338">
                    <a:srgbClr val="000000"/>
                  </a:outerShdw>
                </a:effectLst>
                <a:uFillTx/>
                <a:latin typeface="Calibri"/>
              </a:rPr>
              <a:t>GROWTH </a:t>
            </a:r>
            <a:r>
              <a:rPr lang="en-GB" sz="9600" b="1" i="0" u="none" strike="noStrike" kern="1200" cap="none" spc="0" baseline="0" dirty="0">
                <a:solidFill>
                  <a:srgbClr val="0070C0"/>
                </a:solidFill>
                <a:effectLst>
                  <a:outerShdw dist="20323" dir="1799338">
                    <a:srgbClr val="000000"/>
                  </a:outerShdw>
                </a:effectLst>
                <a:uFillTx/>
                <a:latin typeface="Calibri"/>
              </a:rPr>
              <a:t>MINDSETS</a:t>
            </a:r>
            <a:endParaRPr lang="en-GB" sz="9600" b="0" i="0" u="none" strike="noStrike" kern="1200" cap="none" spc="0" baseline="0" dirty="0">
              <a:solidFill>
                <a:srgbClr val="0070C0"/>
              </a:solidFill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0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99342" y="4213484"/>
            <a:ext cx="15857246" cy="471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31091" y="4574759"/>
            <a:ext cx="8640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00B0F0"/>
                </a:solidFill>
              </a:rPr>
              <a:t>Based on Carol </a:t>
            </a:r>
            <a:r>
              <a:rPr lang="en-GB" b="1" dirty="0" err="1" smtClean="0">
                <a:solidFill>
                  <a:srgbClr val="00B0F0"/>
                </a:solidFill>
              </a:rPr>
              <a:t>Dweck’s</a:t>
            </a:r>
            <a:r>
              <a:rPr lang="en-GB" b="1" dirty="0" smtClean="0">
                <a:solidFill>
                  <a:srgbClr val="00B0F0"/>
                </a:solidFill>
              </a:rPr>
              <a:t> ground-breaking work.</a:t>
            </a:r>
          </a:p>
          <a:p>
            <a:pPr algn="ctr"/>
            <a:endParaRPr lang="en-GB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70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75331" y="2622841"/>
            <a:ext cx="3192333" cy="239116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2002444" y="498119"/>
            <a:ext cx="8229600" cy="1143000"/>
          </a:xfrm>
          <a:solidFill>
            <a:srgbClr val="FF0000"/>
          </a:solidFill>
        </p:spPr>
        <p:txBody>
          <a:bodyPr anchorCtr="1"/>
          <a:lstStyle/>
          <a:p>
            <a:pPr lvl="0" algn="ctr"/>
            <a:r>
              <a:rPr lang="en-GB" sz="6000" b="1" dirty="0">
                <a:solidFill>
                  <a:srgbClr val="FFFFFF"/>
                </a:solidFill>
                <a:effectLst>
                  <a:outerShdw dist="20323" dir="1799338">
                    <a:srgbClr val="000000"/>
                  </a:outerShdw>
                </a:effectLst>
              </a:rPr>
              <a:t>What is intelligence?</a:t>
            </a:r>
          </a:p>
        </p:txBody>
      </p:sp>
      <p:sp>
        <p:nvSpPr>
          <p:cNvPr id="4" name="AutoShape 4" descr="data:image/jpeg;base64,/9j/4AAQSkZJRgABAQAAAQABAAD/2wCEAAkGBxQTEhUUExQWFRQXGRgYFxcYGRgeHBkYHRkYFxkaHxYaHCggGB0lHBUVITEhJSkrLi4uGB8zODMsNygtLisBCgoKDg0OGxAQGzQkICUvLCwsLCw0LCwsLCwsLCwsLCwsLCwsLCwsLCwsLCwsLCwsLCwsLCwsLCwsLCwsLCwsLP/AABEIAMoA+QMBEQACEQEDEQH/xAAcAAEAAQUBAQAAAAAAAAAAAAAABgIDBAUHAQj/xABFEAACAQIDBAcEBQkHBQEAAAABAgADEQQSIQUGMUEHEyJRYXGBMpGhsRRCUsHRIzNEYoKSwuHwFRZDVHKi8SRTk6PSF//EABsBAQADAQEBAQAAAAAAAAAAAAABAgMEBQYH/8QANREAAgIBAwMBBgQGAQUAAAAAAAECAxEEEiExQVEFEyJhcYGRFDKh8EJSscHR4SMGFTNi8f/aAAwDAQACEQMRAD8A7jAEAQBAEAQBAEAQBAPGa2pgEb21v1gsNcNVDuPqU+0fUjQepnRXpbJ9Fj5lHYl05IbtHpfOooYceBqN/Co++dUdB/Mym+RHMX0mY9ybVVQHkiLp6sCfjN46OpdURl+TAO++OPHFVPh9wmn4elfwonLKP7544fpVTh3j8JP4er+VEFxd+Mf/AJqp/t/CR+Gp/lGX5Mml0jbQUfnwfNKZ+OWUekp8BNrubTCdLmKX26VKoP2lPvBI+Ewlo6uzwSnJdyT7F6WsNUIWujUCfre0l/MC4905Z6Zr8ryXUn3J9hMUlVQ9N1dDwZSCD6ic7TXUunkvSAIAgCAIAgCAIAgCAIAgCAIAgCAIAgCAY+NxtOkpeq6oo5sQP+ZaMXJ4iiHJLqQLeDpVo07rhkNVvtt2U/8ApvgPGdtegk+ZvBk7H2Rzfbu92LxVxVqnJ9heyo9Bx9bzvrorr/KinXqaItNcljwyMkFF/nKuWCSm8ycyTzMZT2uAhm8eUe18ElLOZm7Z4CwUs5mbnIdinMZTcy3BuN2t6MRgnzUHsD7SHVG817/EayOJcMhrwd53N3zoY9OyclYe3SJ1Hiv2l8ffOedbj8iyl2JNMywgCAIAgCAIAgCAIAgCAIAgCAIBhbV2rRw6Z61RUXxPHwA4k+UvCEpvEUVlJR6nNtvdKFViVwdIKvDragJPol7D1v5T0KtAutj+iMZ2v5HPdo4yrWbPXqtUbX2iTbyHADynfGMYLCWCieTAdhy7pZstyWzK5LHqoTwBOvLX5Srkl1ZaNc5flTfyM+nsDEtT6xaFQ09buFNhbjc8h5zJ319Ml/w9m/Zjnw+CmnsR+LFVHv8AlOazVRXQ9ar0K+SzJpfqVVd36mQuAzKAWLBGsFFgTfuFxc8rjvnLLVLrgW+kqDx7RZ8FeF3dz5bMXLWsEAvc8tTqZV3PGUjePo0Iw32T4XjwE2LTDMjGpdSVK5QCpGhDaGxBBFpX8Rl4NqvRtPLrNtfDH+zzGbDQAlHIOmjfyAkS1Dislr/QqoxzXN5+P7R5tndh6Co4dHVwCCARxF/Wc1HqcLZuLjjB5kvS7VByi846o0LoQbEWPcRO+MlJZXJ50oSi8SWAssVMnCYhqbBkYow1DKbEHvuJtHwyGjtHR30gnEFcPirCtbsVBoKnge5/nMLtPtW5dCVLydHnKXEAQBAEAQBAEAQBAEAQBAEAs4zErTpvUbRUUsfIC8mKy8Ih8I+ed4NvvjK5q1W0ucickXkAPmec96qqNccI5pZfJr8TjQdEFhNEVjDyYjAnj3STTBcpYNm8BoLnv7vGc9+ohUvef0OzSaKzUPEeF5NpT2MoGpudPT0nBZrJy4jwfRUeh0wXvvc/si9WxKIuUMCfD+Vp587e2cnqOdVUNsf0Rvd3t5alOitIUyoWoXLlhdwfaTKUOUWA7QN4hl9Tzp+nLU2SsnxlYXHT49TdbW3krUkz1MCQmZW6xjYJdiFt+TsPaAB04LxPFOWH0OD8FQ5JV3Zzw/3n64Mldt1urF8KzqFYgscwtZKlyMlmsFBuLaMfOaPGMmi9P00pY9sl9PmvPBqMLv0WZsuGDKeLPU4a30tTtcHhzF/KZxm5PhFv+0b5YjNrtnGP0yR7bG1U6yqyLY1HdzrftOxc6211Y28LSkrccRPYhKOmrUE8tLBj4fAEFamIOVeOQ+0w8uQPfPOsvzmNfL8+DDLk90mZWIq9cAxK06Q0VbeyBoBfgJjGEq+ibfkb4SWHJL+pa23iKFWmqhc1QfXA19/Ey+mV1U85wvBjq66bU93Pj4EbxmznVA4Q5BdWIubMOOYfVM9qvVwk9j4Z4Go0M4LdHlfAwVM7os4GZNKsVOhIItYjiCNQQeU6ITxwyuMn0F0d7z/TcP2z+Wp2Wp49z28fmDODUVezlx0ZeLySuYFhAEAQBAEAQBAEAQBAEAQDQ780HfAYhUBLFOA42BBPwBm2naVkWysllHznf757mTEvYSnmIElPjIN/htmLluxB04ettZxX6nb7sep6/pfpjvxbbxHt5f8AoyMS6oL6WFgAB8hPLsnj3mfYRVdNaSWEa/HEZrO5Nzoi6aeJmFmM+8c1u3dib+iK6tZKOiqAfj74lJQ4ijaTpoWEuTO2dsTG4kBkphKZ+u5Cj46n0ErtnI4LvUmuM4+XLOoYUZVAunWZQpvUZtRa+pTtWGgZrnQXvab7cHz7qTe55x8kv7/vsaba23jhm6urh29nMHWqpD2pGiSOwORv5ykm12OzTaH8Qm4zSx2a+OSEbz70jFshSnkyplbtA5je/ICwGswnNyO/RRenjKEXnLyYG7OFz1c7C60xnPiRwHvtOPVz2w2rq+DSCzz+/iWNp1Kj1SWVs7E20NzryHdNKq9kVFIynZF9HwiXblbcVMJWw7JUYsahJ0CgOgTiW04XPZPhLy1Uao4a6nJPRTutU00sY8l3G7w7NUsq4XMbEXFKlx1sdSBpcXOXW0tGyE4/lx9in4bUwa9/p8WY28O8uGrJUKU6iVGsDmVM2mUatmJFgpGXhrymduJvCj9f3yb6WmdWHKXHhZ/p0fkiK7vtVpmpR7RB7S6Dlfn/AFrNatf7KxV2Lgx1WgjKPtIPnwaMixIOhGh8J7kJJ8o8KSaeGje7nbebB4lKwPZuFqL9pDxFu8cR4iaOPtI7WQj6RoVldVdTdWAZSOYIuDPLaxwaFyAIAgCAIAgCAIAgCAIAgCAfO/SItMbQriioVQQCBwL2Gc25dokW8J7Wn3eyWTKTyzW7HwhfU6KPie7ylb79i2rqer6X6f8AiJb5/lX6kjXThysPSeY3ln2EIKKSSwjVVagesbnsprOTO6WeyOeUlO3D6RNfScvVzWLG97d9uAlMvOTiTc7tyRNdg7EShT+m4ztOdadM8B+se/hoJvGH8UjmslZZY4Rfzfj4FrbG+DObgkDuB5cpErV2O6vTUade9yzE3b2g1SqTckkgC57yIrk3nLLOULK5ccG36QWzV6KE2CUSXt3Of5RZzJL7nJ6ZVlSn2fH2IM2MVbhEA5XOpmOfB0vUxhxCP1Npu/V/I1lGhFmuONuB+c8/Ux/5YN9CK5Zi8LyS/E754R8TTqkVaigGwdFPVOAlqi3c9o5SDYgDQgXvf0nbHOTwoaO3btWF/c29HEYes5p0sKWZiWqHq0CgMGGd7sA5vlNjxsefHGudN8sqPTuXso1Gnj71mF25f7+xtcNu7hksaaUOsAcHKii6sGFreZTidLEX1m+YPpg5HO3+JvH1NBtvE4KnUZsRhu3nVjmRSzCyKbktYiwYZRcG4IsRpgtRXv2uLz8jsr0l8q1KE1j5swti7a2fnYU6Toxam62RBZgFuFswIF0Jtexz8OMWW0x95r9Cy02qmtu/4YbfJCt9tmnrqtdQcr1GaxFuyzEg2ue+000OtjOx1ro+hGt0DjRG1dVw8Eap/fPdieLk7T0Pbw9ZSbCue1S1TxQngPI/MTDV14e9dxF84OjziLiAIAgCAIAgCAIAgCAIBjbTxgo0alVuCKzedhe3rLRjuaRDeEfMmKrtVqM7G7OSSeZLG/zM9/iMfkZRi20kSXCoFQKOQH8/jeeNOzfJyPv9Np1TVGtdjGXEHrXHK04k3ukaKx+1cX0SNTQ1fKTbMbE+sxSzhI82DzY031JLuxspa2J6oXFKmC9VuBIHAX5XNh75tBe9hfUtq7VQtsOvT6syd/NtZ6mRLZQLAcgOGnpLXTx7pnp4+xrx3ZE3pL9aprbgBf4zFRXk0lCH8Uv7k06PsFTaqCBoupY6aDU85tSljJlq7IQoagabeLa3XNXqjhUcqvH82ui6eIAPqZnKWU35f6HRUvZaRL6f5I7RIuL3teZnLBxz7xvsOopYdmHF+z95/h985L1usjHxyz0JRjXXleP6mLu9s9sRiKdJBqzanuHM+k3cHLhHnO2Nac32OsPtHDYW1ANrob5SSwBTMWbhrZtBbgJVXVVR2J9Gv6nny0+o1MnY0uc98djBbevApV9or2g1slQlhlcG51AuXBsALTSuVWHKKx9CLNJqFiL5ePK+Z7jKWF2pR6tHvWRFCMQwswA0sdLEg38/WWlZCfurr2Kwru073S/L3IDX2SKTrSa/Wj84D9XusZwSsnhtrCXB71UYSaS+eTZNgbBs+dlZSCDr2e8eI5Tljc1JOPVM1vhX7KXPYgNvnPu4ZcUz4bPg227O2GwuJpVl+o3aHeh0cfu3t42msoe0g4sr0eT6Vo1Q6hlN1YAgjmCLgzw2scM2RXAEAQBAEAQBAEAQBAEAg/S7tPqsCUHGswT0HaPynZoobrM+Ck2cTwjhaik2tpeenaswaRfSzUboSl0yiTVVJBykDTiZ4M0+x+g+9t46mkq1GBbKwYnQm0429uVk86Vk024vPkt4KkGa7GyjU+UmKyzKivc9z7E36N8WrnFpcLVqqmQcyFz5gPHtA/8AE3qeWzk1k3OcbMcJ8ml3g2WtFznDknW3d62lLIpcs9GMqZR3vk02EpGo4CpfwmSjlmcZpzzjgnu1cuCwHVqbVcRdB3hD7Z8NLj1nTNqEcI4uL79q6IgeMqAKFHn7+Hw+c5nxwejqJxUVCJl7M2ZcZmsB48AO8ytklXHdL6LyaU0RhHdPq+x7jqhcKqKeqS4XQ6+J8zOWvEW5SfLOeze+Ipk63awK4DBGu4/L1hcDmqch5nQn0E2tt9nD/wBn0PO2u+7Yui6/MiW0Xq4ipnVWFlOYnTmTx8rTjr2VRxJ5yeo4vhRWP0LewNjvWq6rcA66HU+cvddtjiPUzhiGZz7HQ9jbCGGqtXqOtNM3MgeQ14nyl9PXKKUrOEjhv1KtWyCy2Rzb+JSttNnT2Qq+uliZnqrVODlHo2degqnVDbLryZWH2m3bFZQ1PWxUaqPEc9Oc85wi8beptZpmluizmuJynt0/ZzEe7hfxtafbem2Sw659VhnxEsRtlBPK6r5GOOU9ZIH0H0aY81tnUSTdkBpn9k2H+3LPH1UdtrNo9CUTnLCAIAgCAIAgCAIAgCAcZ6a8fmxNKiOCU8x7ru1h6gIffPU0EcQcvJjPqc5JnaQuMM3VXH5kDDTkw7jbT0nz+trlCXwPtdP6hG2hSj16NeGYVeiUtf6wvONx8mVkHXjnqeVaoAypwPE8yZIssiltr6d/iW6FVkYMhIZTcEaEEc7yM4OfHYnuzN9qdVQuNos7cOtpgXI8V018ptG7jkrGm2HNP2Mr+3tn4YGpSo1GfiM4VB4XJPyEvuS5SLW16px/5Googu2d4DiqvWVnJbgoAsqryAvylJQnN8mENXpaY4TbfwRjU8bTDD67mwHcDwHGw9bzaFEV1eWc8vWWm5Rr+sn/AGRaxO3KoJAOU319niPIWtKW6euUsyWWYy9V1diy59fCx/sz9jmqxpVauIIomrTVlLNwL2PgBa80Whq2b8L7HBL1G1W7Nzz1zk6d0gYPFVCpw5ulha1j6+UrbpK7Usrkxr9R1Onm3F8Gn3d2JiqzWxI7A4kWUW8bDX4TjfpUF0eP1PRr/wCoLs4lHPl9GbbCb04alnTDUrJSJLVmGhtxIHE6i15M9HfXBumK+b/wJepU2SxdN5fRJEITaVTFV89Woz69kMdAOQA4D0nHqW9nPU+k0MIJ+6jLxm2sLha9QtmqVdAUUEW0HFjYD0vOerSXXwSXETk1PqdcMxgsy7+DSV95K2KcDKKdK/sLz83OrfAeE7o6KqiOesvJ89rtdZZW1KX2NYlIgVbaBah094nraGT9sk+6OHfzH4xLKcvWe6bM7t0R0Suz1J+s7sPK4HzUzyNa82s2j0JpOQsIAgCAIAgCAIAgCAIB8+9KDH+08T4dWP8A1ofvntaX/wAMfr/Uyl+Yip5zoKBiROfUVRsjiRrVbKuWYMqXE3AB5Hjr/XKeJZpZxfHJ69fqMZRUZ8Bag7x75g4SXY6Y3VvpJfc2Oztn9ZqSQPDnJhByeD0KNPGcd8nwbvF7OoYWkXrE5iOytyCTa/ET0Y6SuuO6Z8tqvXJ2WOnRLC7y6v8AwjG/upWp1EFOpTxVZ6QqhXGUrTyq2cGo2U2zAHW4+Myrs2djHUKV/wCeT+5iYzcvaTu2ehdgAdHp21JFhZuIKt2ePZOkTm5PLK11xgsIvYzo3xiWC9XUa5BCuLABUcEuxAF+sUWNjfvBBNMly7tbcHFE01o4e4yC7F6Sln4kWL3B48QOBmtsoPG0wojYk3Pu/safa+BbC0RRqG7VVSqFtbIQ7o6NqdQ1MjTQwpr2biJVf80Z+EyvZO+mKwyZKNVgP1znA5aK2gkb1jGA6Myzn7Ej3e3g2jtBqtP6Ui5KTVcrUxlZVIuOwBb2hEJyi+ClmnhJe82ZW0t2do1aJpstIG2cothmsVUKpBIYgsCeA1XXWa26jdHGTKjSKFjlj7vJgf3N2igASla9h+cpjW17Altbi5uO4+M8r2Ck/eR634y5w9nH3V0+LNa+4u0H/RySGtcvT1uARrm1BzLY8NZ0QjtOWMcM2+zN0cWuROo1Nyz56dtDltbNca6X4TC2qUuUcV9Fk8y+yLmL3LxK0si07vVfNqygHRmIuTofA+M7NFiFm+fjBFdVrtUpLCSx/Q0G2tg1MN1Qqe06FitrFCGKMrcrhlOoNjPaqtVmcdjtax1O7biYQ0tn4ZDx6sN+8S/8U8jUS3WSZouhvpiSIAgCAIAgCAIAgCAIBw3pl2c1PGddlOSqi9rlnXskeHZC/GelprsVY7ozlHuQOk1wfSdVVjmslHhHlSRa8IlGOxnE3ksWyJhOL6ljJ2VXyVUOYoAwJINrC8rF4aIm5bGo9y3Xxj1CC5LMO/W8mVjl15KxrjDKisErwe8W0AFY3bskDN1a3WwX2QoJFgBc8hxmka3125Oey6Le1Tx9P7kr2hsnalROsw+OFVygORAqBg5uxRyoUWzHW9wc2oNwcJST6I6opxXLyWk2NtTKrf2gARwGRPa+jrVALAWbsLa5JF0U66ERwWb8Gp2jj9qYS30nE16agLYinQe4ubdu51uDx15zWMIY3NmErZp7Uln5/wCiObU3i64qaidc6ggPWy3sSWIyUgqnUk634nvjfBdI/cr7O2X5p4+X+WYlHaNRjlTqqd+5aagftEffJjZJ8LC+xEqYJZll/Vs2eA20cH1n0d+sr1BldwLoq8wAR2jf084lKEV5fkrFTk+fdj47v5l5d5No1AXfFMqKDdrILAlTYWXjdVtzuBacntFnC5ZrLURTUVyyT7knGYjLiBiqJVaptRq0r2qFeqFRjTC5SQzAG9j2hqdJfouTVZxy+TKXYm082d8YUN2fLlR7MqBwFNj1YyILDT2Robkiibw8mSlNp5WH27mbj1xWDR3aoxo0yO0oS12KkHLoTqw4jTlwiqiyyeN3yOGyOrz+b68f0Ijjt9sWzDqqzIijsghL8OfZntVaOEY4kss7KVZGOJyyzHw1Svj8Th6VVy5JC3soIVmzORYC+mZtfHvmrjCmDcVg36n0Oi2AA4DSeGXPYAgCAIAgCAIAgCAIAgHJemnbdN8mFWzOjZ3P2dCAvnrf/mejo6nhyfRmUpJvg5ZR05c510xcEyjPKq31i6G5ZRKZimeezQpvKg9kNA8MrKPPBJkVcZUIyliRf3+vExKU8YZlGqtPckSOjvjtNgEFViNL/kaZvYg6kJrcjW/Hne8iNbfREysjHls2Wzt7cXnyVsUuVRrlo0CPZyWLdXYdk28ppXTDdibOe7UWbN1cfv8A4Pdp7WbEYdqeJri+a9I5UZurButwgAzHvJvJbrhBxbw8/MvDTaq22M4xysd3hfEwd3dipVBRUqMSe2SVUWHC2t18QDPI1Grtoi5rG3p3zk7tV6fZXBWNlW9WyaNAqFpgG1yCbj385y6PV23puT+3By1wznLZoxiCNFygeAE63HPUl0Qby+S7d6iFCLqCDYADgDbUeZkZjCWclo0wg8pck13LxVejSFOnmCBrjRTYkqTYspIF1BsJwarWzg/dl+hE288MllOrWytlcjnqlM62ym5K3PZ04znp9VtziSz8jnddj4hLH0X+DmO1d7sXiUenUqL1VSxKhEF7WI1C5vqrz5T72rTwhiSXJss45NID5cJ0YZPc6j0P7CzO2LYaKOrp+du0fTh6mefrrMJQX1NInVp5pYQBAEAQBAEAQBAEAQCOb9byrgsOWFjVbs018fteQ4zfT0+0ljt3KTeFwfO1auXcsxuWJJJ4kk3Nz6z1FNSltRmlwXVtbxvOhLBUtsJDTJMaok8+2DTLploTnLAiOwFpLA5esdsArp1WAsGIHMAmx9Ii2irjF9ipKV7Ac5sqdy93uM+TNRso0t2R75026eqUcNdDWjU2UyzH7PobrZO36lL2MoVvaA/HkRPndfoo2vbLt0/+Hsy2a2tN8fLsa3G1HqOSxL+PHymUYRqWFweVbX7OTg+xl7G2YajWyMfMTHUXqCzkxlJJHRNk7AVR2lF9LTwLdVKT4ZlyzdDDpTF2KU011JCjx4zKuudr4WWWUPJGN8N8qYptQwhzl1KvVHAKRY5TzPjwn1PpXoctystWEuz6su5JflOcPTIv5T7FIyMvYWyKmKrrRpjtORrbRRzY+AEzsmoRcmWimz6L2LsxMNQp0U9lFAv3nmT4k6zw5zc5OTNTOlAIAgCAIAgCAIAgCAWsVXWmjO5sqgsx7gBcmSk28IhvB8778bzHG1y+oQaIp5L+J4nz8J68IKmvHcx5byReidZhU8TLtcGbS5XInpJGbR7VsOBksjBh1mnDfZzhF0ixecbZcSGD0mSEeCMBlSDhEVnghmWjqoHeL2noqUKopPqUeWUmpdSfISsp7q3IY5LdOqV4e6cFkFJcnRTdKqWYm02bjQGzD1/rnPPs08fyz6Hs1ujVL31/kkW297a1IIKAppmXVrZiTpr2tB7jMK/RaN2Ztv4HBrtHDTtODymRsbw4v/M1tb/4jj4A6T0o+n6bpsX2PPZYfEO9i7s5/WJPzM9Ciiute5FL5EMu0KlreU7UyGs8F53L9kAk6AAC5JPK0dCYx6HbOjndL6HS6yoB19QDN+ovJfx/lPH1V/tJYXRGqWETGcpIgCAIAgCAIAgCAIAgEX6SsNWqbPqpQXOxy3UcSgYE27zoPS82okozyyGs8HzvWRlazqUN+DAj4Gdu9zfQo4tdSgJbWT7Nx9/wRkvI9wLeM6oWKUcoq0WXqTnsvSeETgs31nG5ZLnhkIHph9QJLQAEhJgqpcfSaQ4eSH0KrXMthzljyR0K8T3DgJpe1xBdERHyWWHGYYLIqpuQbiVcU1hl67JVy3RMzF7Qz00S1spvfxtb3RGO1YOzVaz28FHGMFikZ10tM85mVRHD1nakVZew9JmIVQWY6ADU38BJk0lll0snY+j/AHF+jn6RiADW+ov/AG/H/V8p5Gp1W/3Y9DVJIn04wIAgCAIAgCAIAgCAIAgCAWMRhKbizorD9ZQfnBOWfP3SKtIY6ulFFRFIWyAAFgozGw4HNcek9iiDdKT7nPJtyyRmkthNKq9qwGzGrLacd8HGReJRaYkiQD0SUBeH1GBeMgqEsslS4lS1++01hZtTa6kYLV5jkvgSEyBDYPU48JeLDL68p11SKsyaR4acp1RZU+gNx916WFoowAaq6gtUI11F7DuGs8XUXysk/B0LhYJPOcCAIAgCAIAgCAIAgCAIAgCAIB89b97t1sJWZqhDJUeoyPcEm7Fu0OIbXXlPZo1CnHCXQxlHHJGVm+clSxVE5buWWRZyzlaLnh9JBAjJIA++AVKvyhFclQ090vgdTxpBJRK8knsEHsMHghMllxX+U1jJorgyKT/KdlcyuD6K3B2p9IwNFr3ZVyP/AKl0/CeVqIbLGjWL4JFMCwgCAIAgCAIAgCAIAgCAIAgCAc76Tdz8Ti3WtQYMEQr1R0N73JU8DfTQ9wnbpdRGtOMvuVlDJxmtTZHZHBV1urKRYg8we6d0bIuXBm0YtWc1uVJpkotzHJYSCAJJLK0SaQi2VbRWFmqrIyH4GRNbVyC05POc8m2Sjy8hZJEcgSeQeCRySej7pPJBcU+MvGTTIOjdEO8HU4g0HP5OvYLc6CoAbfvaL+7L6mG+G5dURF4Z26eabCAIAgCAIAgCAIAgCAIAgCAIAgHBul50baThQAUp01fxaxa/j2WQek9XSV5qTZlN8kGxJ+6NRjcIlkCcuCWVKsvGLZDZdWnN41EZKgs3jDBAcgD0iclBZC5Mdje88+Tcm2y6FowCrLL4IyeShJ5eGDz3SCT0ySCrvkpEGTg65Rw6mzKQVI5EG4+Im9bXQhn0zu3tVcVhqVZT7Si/gw0YeGt551kNknE1TyjZyhIgCAIAgCAIAgCAIAgCAIAgCAca6YN26i1mxiKWpOq9YRrkZQFue5SoXXkQZ6Gm1CUVBmco9zmJW/4yZJyZVYKko981jQ+5DZdCCdEa0iNxn7L2NXxH5ii9Tjqo0v4twHviU4Q/M8E7ZMk+B6L8c/tLTpC313v8FBmEtZUumWX9n5ZGN5dh1MLXejVsWW2o4EHgRfXWNqujvRVrHBruq0MlUcEZKTT+czdeGMlJGkq+ByWv64TIsP64SCTy47+UjdEnk8JErviMMrGt7eEumn0I+ZcU+fGXiyp2LoS2tmp1cOTqp6xR+qdGsPA6/tCV1ceky0G84OoTiNBAEAQBAEAQBAEAQBAEAQBAEAEQDSYndLBVCWbC0iTxOUD5TRWzXRgtLuTgB+i0vdLfiLf5mMLwZ+F2DhqfsYekvki/O0o7Jvqycs2AFpQg9gHIOmsKa9Gw7fVm58M2n3z1PT09rMrGso5w66HznfgzRaYfOUlHuSsFthOacGSY7PbxnHOaXCLqJbLTFybLYPJQCAJIKleXU2hgkG5e32wmKp1RqB2XHeh4j4A+YE6oyVkdj/bKPjlH0ngsWlVFqU2DIwurDgROBpxeGaJ5L8gkQBAEAQBAEAQBAEAQBAEAQBAEAQBAEAQDhHSXjOsx9b9TLTHoLk/Ge3o47al8TCb5Isa1rgcL6zpKY4MZ62pt3mYytj2JwYdWoTPPtscurNEizOVly5hsM9RglNGdjwVQSfcJBJJ8H0b7SqfoxT/W6D7zDJ2mZ/8Ak+0vsUv/ACj8JGRg1G2dyMdhrmph3K/aSzj/AG6jzIgjBHZIKkaxuJaE3F5IaydH6M9+vo1QUKzf9PU4E/4Tn+Enj3cZvdts5XUosxO5gzjNT2AIAgCAIAgCAIAgCAIAgCAIAgCAIAgFrF1xTRnY2VVLE9wAuflJSy8IhvCPmjaONLu9QjtO5a3dc3Pznv5VcUjnxk1dVyfK85LLHIusFNJWY2UFmN7AAkn0ExcnglLPQ32zdw9oV9VwzqPtVLINefa1PoDMZSXkvtZNdg9DPBsXXPK9Olb3GowOnkB6TJzx0LYR03YmwcPhEyYektMcyB2j5txPDnKNtg2UgCAIBqNrbsYTEg9dh6bk37WUBteeYa3gnJwbpH3RGz8Qq02ZqVQFkzcVsdVJ5275Yh+SP7HwH0ivSo51TrHCBm4C5ty4+HjJRB9RbD2cMPh6VAOzimoXM3E2/rhKt5JM6QBAEAQBAEAQBAEAQBAEAQBAEAQBAEAs43DLVpvTcXV1KsPAix+BkxbTygcxr9D4bhiiDfnTBFr6fWHKdsta5diuyOOOps9j9FGFp612au3qi+5Tf4zGepk+nBKikTHZmw8PhwBRoU6dvsqL+ZbiT4mYuTfVlsmwlSBAEAQBAEAQCJ9Im5/9o0UVXCVabZkZgSNRYqba66a+ElA5VjOinaNI3QU6ltQUfW/KwYA3lkxg7ju/UrNhqJxC5K2ResFwe1axOmmvH1lX1BsJAEAQBAEAQBAEAQBAEAQBAEAQBAEAQBAEAQBAEAQBAEAQBAEAQBAEAQBAEAQBAEAQBAEAQBAEAQBAEAQBAEAQBAEAQBAEAQBAEAQBAEAQBAEAQBAEAQBAEA//2Q=="/>
          <p:cNvSpPr/>
          <p:nvPr/>
        </p:nvSpPr>
        <p:spPr>
          <a:xfrm>
            <a:off x="1679579" y="-144466"/>
            <a:ext cx="3047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6" name="Picture 4" descr="http://3.bp.blogspot.com/_nwAZAVtX1Z0/SPiSn5Txe_I/AAAAAAAAAYI/xhIa8LpqgjE/s400/080505075642-larg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630832" y="2194341"/>
            <a:ext cx="2017545" cy="201754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Rectangle 6"/>
          <p:cNvSpPr/>
          <p:nvPr/>
        </p:nvSpPr>
        <p:spPr>
          <a:xfrm>
            <a:off x="591605" y="1609566"/>
            <a:ext cx="4550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Is intelligence </a:t>
            </a:r>
            <a:r>
              <a:rPr lang="en-GB" sz="3200" b="1" dirty="0" smtClean="0">
                <a:solidFill>
                  <a:srgbClr val="FF0000"/>
                </a:solidFill>
              </a:rPr>
              <a:t>inherited ?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605" y="422917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Do some people have natural abilities that make learning some things easier for them?</a:t>
            </a:r>
          </a:p>
        </p:txBody>
      </p:sp>
      <p:sp>
        <p:nvSpPr>
          <p:cNvPr id="9" name="Rectangle 8"/>
          <p:cNvSpPr/>
          <p:nvPr/>
        </p:nvSpPr>
        <p:spPr>
          <a:xfrm>
            <a:off x="6939009" y="1588061"/>
            <a:ext cx="483658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Is it harder to learn new things </a:t>
            </a:r>
            <a:endParaRPr lang="en-GB" sz="2800" b="1" dirty="0" smtClean="0">
              <a:solidFill>
                <a:srgbClr val="FF0000"/>
              </a:solidFill>
            </a:endParaRPr>
          </a:p>
          <a:p>
            <a:r>
              <a:rPr lang="en-GB" sz="2800" b="1" dirty="0" smtClean="0">
                <a:solidFill>
                  <a:srgbClr val="FF0000"/>
                </a:solidFill>
              </a:rPr>
              <a:t>as </a:t>
            </a:r>
            <a:r>
              <a:rPr lang="en-GB" sz="2800" b="1" dirty="0">
                <a:solidFill>
                  <a:srgbClr val="FF0000"/>
                </a:solidFill>
              </a:rPr>
              <a:t>you get older?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78528" y="5254239"/>
            <a:ext cx="47296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Can intelligence be measured?</a:t>
            </a:r>
          </a:p>
        </p:txBody>
      </p:sp>
    </p:spTree>
    <p:extLst>
      <p:ext uri="{BB962C8B-B14F-4D97-AF65-F5344CB8AC3E}">
        <p14:creationId xmlns:p14="http://schemas.microsoft.com/office/powerpoint/2010/main" val="235840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671" y="944585"/>
            <a:ext cx="4411446" cy="315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6401277" y="452142"/>
            <a:ext cx="202510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1F4E79"/>
                </a:solidFill>
              </a:rPr>
              <a:t>Alfred </a:t>
            </a:r>
            <a:r>
              <a:rPr lang="en-GB" sz="2600" dirty="0" err="1">
                <a:solidFill>
                  <a:srgbClr val="1F4E79"/>
                </a:solidFill>
              </a:rPr>
              <a:t>Binet</a:t>
            </a:r>
            <a:r>
              <a:rPr lang="en-GB" sz="2600" dirty="0" smtClean="0">
                <a:solidFill>
                  <a:srgbClr val="1F4E79"/>
                </a:solidFill>
              </a:rPr>
              <a:t>, 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401277" y="1118848"/>
            <a:ext cx="59035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1F4E79"/>
                </a:solidFill>
              </a:rPr>
              <a:t>attention, memory and </a:t>
            </a:r>
            <a:r>
              <a:rPr lang="en-GB" sz="2600" dirty="0" smtClean="0">
                <a:solidFill>
                  <a:srgbClr val="1F4E79"/>
                </a:solidFill>
              </a:rPr>
              <a:t>problem-solving.</a:t>
            </a:r>
            <a:endParaRPr lang="en-GB" sz="2600" dirty="0">
              <a:solidFill>
                <a:srgbClr val="1F4E79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85982" y="2074408"/>
            <a:ext cx="143885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3366CC"/>
                </a:solidFill>
              </a:rPr>
              <a:t>Wechsler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485981" y="2490282"/>
            <a:ext cx="5244463" cy="950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7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en-GB" sz="2600" dirty="0">
                <a:solidFill>
                  <a:srgbClr val="3366CC"/>
                </a:solidFill>
              </a:rPr>
              <a:t>verbal </a:t>
            </a:r>
            <a:r>
              <a:rPr lang="en-GB" sz="2600" dirty="0" smtClean="0">
                <a:solidFill>
                  <a:srgbClr val="3366CC"/>
                </a:solidFill>
              </a:rPr>
              <a:t>comprehension, perceptual reasoning, working memory and processing speed.</a:t>
            </a:r>
            <a:endParaRPr lang="en-GB" sz="2600" dirty="0">
              <a:solidFill>
                <a:srgbClr val="3366CC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87306" y="3858288"/>
            <a:ext cx="23339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Howard Gardner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49744" y="4319953"/>
            <a:ext cx="33532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visual-spatial	           	</a:t>
            </a:r>
          </a:p>
          <a:p>
            <a:r>
              <a:rPr lang="en-GB" dirty="0"/>
              <a:t>interpersonal</a:t>
            </a:r>
          </a:p>
          <a:p>
            <a:r>
              <a:rPr lang="en-GB" dirty="0"/>
              <a:t>verbal-linguistic	 </a:t>
            </a:r>
          </a:p>
          <a:p>
            <a:r>
              <a:rPr lang="en-GB" dirty="0"/>
              <a:t>musical</a:t>
            </a:r>
          </a:p>
          <a:p>
            <a:r>
              <a:rPr lang="en-GB" dirty="0"/>
              <a:t>bodily-kinaesthetic	</a:t>
            </a:r>
          </a:p>
          <a:p>
            <a:r>
              <a:rPr lang="en-GB" dirty="0"/>
              <a:t>intrapersonal	</a:t>
            </a:r>
          </a:p>
          <a:p>
            <a:r>
              <a:rPr lang="en-GB" dirty="0"/>
              <a:t>logical-mathematical	 </a:t>
            </a:r>
          </a:p>
          <a:p>
            <a:r>
              <a:rPr lang="en-GB" dirty="0"/>
              <a:t>naturalistic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62807" y="4772689"/>
            <a:ext cx="2397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Robert Sternberg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2807" y="525467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analytical (problem solving)</a:t>
            </a:r>
          </a:p>
          <a:p>
            <a:r>
              <a:rPr lang="en-GB" b="1" dirty="0">
                <a:solidFill>
                  <a:srgbClr val="0070C0"/>
                </a:solidFill>
              </a:rPr>
              <a:t>critical (using past experiences and current </a:t>
            </a:r>
          </a:p>
          <a:p>
            <a:r>
              <a:rPr lang="en-GB" b="1" dirty="0">
                <a:solidFill>
                  <a:srgbClr val="0070C0"/>
                </a:solidFill>
              </a:rPr>
              <a:t>     skills to support new learning)</a:t>
            </a:r>
          </a:p>
          <a:p>
            <a:r>
              <a:rPr lang="en-GB" b="1" dirty="0">
                <a:solidFill>
                  <a:srgbClr val="0070C0"/>
                </a:solidFill>
              </a:rPr>
              <a:t>practical ( adapting to changes)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40131" y="3849972"/>
            <a:ext cx="26906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 </a:t>
            </a:r>
            <a:r>
              <a:rPr lang="en-GB" sz="2400" dirty="0" err="1"/>
              <a:t>Cattell</a:t>
            </a:r>
            <a:r>
              <a:rPr lang="en-GB" sz="2400" dirty="0"/>
              <a:t>-Horn-Carroll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01036" y="176363"/>
            <a:ext cx="7171549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Fluid Intelligence (</a:t>
            </a:r>
            <a:r>
              <a:rPr lang="en-GB" sz="2400" b="1" dirty="0" err="1"/>
              <a:t>Gf</a:t>
            </a:r>
            <a:r>
              <a:rPr lang="en-GB" sz="2400" b="1" dirty="0"/>
              <a:t>): Refers to reasoning, </a:t>
            </a:r>
            <a:r>
              <a:rPr lang="en-GB" sz="2400" b="1" dirty="0" err="1"/>
              <a:t>seriation</a:t>
            </a:r>
            <a:r>
              <a:rPr lang="en-GB" sz="2400" b="1" dirty="0"/>
              <a:t>, sorting, and classifying abilities</a:t>
            </a:r>
          </a:p>
          <a:p>
            <a:r>
              <a:rPr lang="en-GB" sz="2400" b="1" dirty="0"/>
              <a:t>Crystallized Intelligence (</a:t>
            </a:r>
            <a:r>
              <a:rPr lang="en-GB" sz="2400" b="1" dirty="0" err="1"/>
              <a:t>Gc</a:t>
            </a:r>
            <a:r>
              <a:rPr lang="en-GB" sz="2400" b="1" dirty="0"/>
              <a:t>): Refers to achievement and knowledge that results from acculturation</a:t>
            </a:r>
          </a:p>
          <a:p>
            <a:r>
              <a:rPr lang="en-GB" sz="2400" b="1" dirty="0"/>
              <a:t>Visual Processing (</a:t>
            </a:r>
            <a:r>
              <a:rPr lang="en-GB" sz="2400" b="1" dirty="0" err="1"/>
              <a:t>Gv</a:t>
            </a:r>
            <a:r>
              <a:rPr lang="en-GB" sz="2400" b="1" dirty="0"/>
              <a:t>): Refers to the ability to accurately perceive/interpret spatial information and visually and mentally manipulate figures</a:t>
            </a:r>
          </a:p>
          <a:p>
            <a:r>
              <a:rPr lang="en-GB" sz="2400" b="1" dirty="0"/>
              <a:t>Auditory Processing (</a:t>
            </a:r>
            <a:r>
              <a:rPr lang="en-GB" sz="2400" b="1" dirty="0" err="1"/>
              <a:t>Ga</a:t>
            </a:r>
            <a:r>
              <a:rPr lang="en-GB" sz="2400" b="1" dirty="0"/>
              <a:t>): Refers to the ability to listen and respond appropriately to auditory information</a:t>
            </a:r>
          </a:p>
          <a:p>
            <a:r>
              <a:rPr lang="en-GB" sz="2400" b="1" dirty="0"/>
              <a:t>Short-Term Memory (</a:t>
            </a:r>
            <a:r>
              <a:rPr lang="en-GB" sz="2400" b="1" dirty="0" err="1"/>
              <a:t>Gsm</a:t>
            </a:r>
            <a:r>
              <a:rPr lang="en-GB" sz="2400" b="1" dirty="0"/>
              <a:t>): Refers to immediate awareness, alertness, and retrieval of recently learned information</a:t>
            </a:r>
          </a:p>
          <a:p>
            <a:r>
              <a:rPr lang="en-GB" sz="2400" b="1" dirty="0"/>
              <a:t>Long-Term Storage and Retrieval (</a:t>
            </a:r>
            <a:r>
              <a:rPr lang="en-GB" sz="2400" b="1" dirty="0" err="1"/>
              <a:t>Glr</a:t>
            </a:r>
            <a:r>
              <a:rPr lang="en-GB" sz="2400" b="1" dirty="0"/>
              <a:t>): Refers to the ability to retrieve information from long-term storage</a:t>
            </a:r>
          </a:p>
          <a:p>
            <a:r>
              <a:rPr lang="en-GB" sz="2400" b="1" dirty="0"/>
              <a:t>Processing Speed (</a:t>
            </a:r>
            <a:r>
              <a:rPr lang="en-GB" sz="2400" b="1" dirty="0" err="1"/>
              <a:t>Gs</a:t>
            </a:r>
            <a:r>
              <a:rPr lang="en-GB" sz="2400" b="1" dirty="0"/>
              <a:t>): Refers to the ability to quickly and efficiently respond to simple tasks</a:t>
            </a:r>
          </a:p>
          <a:p>
            <a:r>
              <a:rPr lang="en-GB" sz="2400" b="1" dirty="0"/>
              <a:t>Decision Speed (</a:t>
            </a:r>
            <a:r>
              <a:rPr lang="en-GB" sz="2400" b="1" dirty="0" err="1"/>
              <a:t>Gt</a:t>
            </a:r>
            <a:r>
              <a:rPr lang="en-GB" sz="2400" b="1" dirty="0"/>
              <a:t>): Refers to the ability to provide speeded responses to tasks of slight or moderate difficulty</a:t>
            </a:r>
          </a:p>
          <a:p>
            <a:r>
              <a:rPr lang="en-GB" sz="2400" b="1" dirty="0"/>
              <a:t>Quantitative Knowledge</a:t>
            </a:r>
          </a:p>
        </p:txBody>
      </p:sp>
    </p:spTree>
    <p:extLst>
      <p:ext uri="{BB962C8B-B14F-4D97-AF65-F5344CB8AC3E}">
        <p14:creationId xmlns:p14="http://schemas.microsoft.com/office/powerpoint/2010/main" val="19718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6236" y="563477"/>
            <a:ext cx="1073106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9900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What do we think now?</a:t>
            </a:r>
          </a:p>
          <a:p>
            <a:pPr algn="ctr"/>
            <a:endParaRPr lang="en-GB" sz="3600" dirty="0" smtClean="0">
              <a:solidFill>
                <a:srgbClr val="9900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GB" sz="3600" dirty="0" smtClean="0">
                <a:solidFill>
                  <a:srgbClr val="3333CC"/>
                </a:solidFill>
              </a:rPr>
              <a:t>Focusing on intelligence or ability leads to children being grouped in limiting ways.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GB" sz="3600" dirty="0" smtClean="0">
                <a:solidFill>
                  <a:srgbClr val="5959D5"/>
                </a:solidFill>
              </a:rPr>
              <a:t>The focus should not be on intelligence or ability but on learning and progress.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GB" sz="3600" dirty="0" smtClean="0">
                <a:solidFill>
                  <a:srgbClr val="3333CC"/>
                </a:solidFill>
              </a:rPr>
              <a:t>Character has a great impact on learning.</a:t>
            </a:r>
          </a:p>
          <a:p>
            <a:endParaRPr lang="en-GB" sz="3600" dirty="0" smtClean="0">
              <a:solidFill>
                <a:srgbClr val="3333CC"/>
              </a:solidFill>
            </a:endParaRPr>
          </a:p>
          <a:p>
            <a:pPr algn="ctr"/>
            <a:r>
              <a:rPr lang="en-GB" sz="6000" dirty="0" smtClean="0">
                <a:solidFill>
                  <a:srgbClr val="9900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Learning without limits!</a:t>
            </a:r>
            <a:endParaRPr lang="en-GB" sz="6000" dirty="0">
              <a:solidFill>
                <a:srgbClr val="9900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435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1378037" y="1283588"/>
            <a:ext cx="9440210" cy="5241752"/>
          </a:xfrm>
        </p:spPr>
        <p:txBody>
          <a:bodyPr/>
          <a:lstStyle/>
          <a:p>
            <a:pPr marL="0" lvl="0" indent="0" algn="ctr">
              <a:lnSpc>
                <a:spcPct val="60000"/>
              </a:lnSpc>
              <a:buNone/>
            </a:pPr>
            <a:r>
              <a:rPr lang="en-GB" dirty="0"/>
              <a:t>We all </a:t>
            </a:r>
            <a:r>
              <a:rPr lang="en-GB" dirty="0" smtClean="0"/>
              <a:t>have </a:t>
            </a:r>
            <a:r>
              <a:rPr lang="en-GB" b="1" dirty="0"/>
              <a:t>internalised theories of intelligence </a:t>
            </a:r>
            <a:r>
              <a:rPr lang="en-GB" dirty="0"/>
              <a:t>(</a:t>
            </a:r>
            <a:r>
              <a:rPr lang="en-GB" dirty="0" err="1" smtClean="0"/>
              <a:t>mindsets</a:t>
            </a:r>
            <a:r>
              <a:rPr lang="en-GB" dirty="0" smtClean="0"/>
              <a:t>)</a:t>
            </a:r>
          </a:p>
          <a:p>
            <a:pPr marL="0" lvl="0" indent="0" algn="ctr">
              <a:lnSpc>
                <a:spcPct val="60000"/>
              </a:lnSpc>
              <a:buNone/>
            </a:pPr>
            <a:endParaRPr lang="en-GB" sz="16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>
              <a:lnSpc>
                <a:spcPct val="60000"/>
              </a:lnSpc>
              <a:spcAft>
                <a:spcPts val="600"/>
              </a:spcAft>
              <a:buNone/>
            </a:pPr>
            <a:endParaRPr lang="en-GB" sz="700" b="1" dirty="0">
              <a:solidFill>
                <a:srgbClr val="00B050"/>
              </a:solidFill>
            </a:endParaRPr>
          </a:p>
          <a:p>
            <a:pPr marL="0" lvl="0" indent="0">
              <a:lnSpc>
                <a:spcPct val="60000"/>
              </a:lnSpc>
              <a:spcAft>
                <a:spcPts val="600"/>
              </a:spcAft>
              <a:buNone/>
            </a:pPr>
            <a:endParaRPr lang="en-GB" sz="700" b="1" dirty="0">
              <a:solidFill>
                <a:srgbClr val="00B050"/>
              </a:solidFill>
            </a:endParaRPr>
          </a:p>
          <a:p>
            <a:pPr marL="0" lvl="0" indent="0">
              <a:lnSpc>
                <a:spcPct val="60000"/>
              </a:lnSpc>
              <a:spcAft>
                <a:spcPts val="600"/>
              </a:spcAft>
              <a:buNone/>
            </a:pPr>
            <a:endParaRPr lang="en-GB" sz="700" b="1" dirty="0">
              <a:solidFill>
                <a:srgbClr val="00B050"/>
              </a:solidFill>
            </a:endParaRPr>
          </a:p>
          <a:p>
            <a:pPr marL="0" lvl="0" indent="0">
              <a:lnSpc>
                <a:spcPct val="60000"/>
              </a:lnSpc>
              <a:spcAft>
                <a:spcPts val="600"/>
              </a:spcAft>
              <a:buNone/>
            </a:pPr>
            <a:endParaRPr lang="en-GB" sz="600" b="1" dirty="0">
              <a:solidFill>
                <a:srgbClr val="00B050"/>
              </a:solidFill>
            </a:endParaRPr>
          </a:p>
          <a:p>
            <a:pPr marL="0" lvl="0" indent="0">
              <a:lnSpc>
                <a:spcPct val="60000"/>
              </a:lnSpc>
              <a:spcAft>
                <a:spcPts val="600"/>
              </a:spcAft>
              <a:buNone/>
            </a:pPr>
            <a:endParaRPr lang="en-GB" sz="600" b="1" dirty="0">
              <a:solidFill>
                <a:srgbClr val="00B050"/>
              </a:solidFill>
            </a:endParaRPr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  <a:p>
            <a:pPr marL="0" lvl="0" indent="0" algn="ctr">
              <a:lnSpc>
                <a:spcPct val="60000"/>
              </a:lnSpc>
              <a:buNone/>
            </a:pPr>
            <a:endParaRPr lang="en-GB" sz="700" dirty="0"/>
          </a:p>
        </p:txBody>
      </p:sp>
      <p:cxnSp>
        <p:nvCxnSpPr>
          <p:cNvPr id="3" name="Straight Arrow Connector 9"/>
          <p:cNvCxnSpPr/>
          <p:nvPr/>
        </p:nvCxnSpPr>
        <p:spPr>
          <a:xfrm flipH="1">
            <a:off x="5092000" y="1941152"/>
            <a:ext cx="1020809" cy="1253789"/>
          </a:xfrm>
          <a:prstGeom prst="straightConnector1">
            <a:avLst/>
          </a:prstGeom>
          <a:ln>
            <a:tailEnd type="arrow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12"/>
          <p:cNvCxnSpPr/>
          <p:nvPr/>
        </p:nvCxnSpPr>
        <p:spPr>
          <a:xfrm>
            <a:off x="6112809" y="1941152"/>
            <a:ext cx="923407" cy="1253789"/>
          </a:xfrm>
          <a:prstGeom prst="straightConnector1">
            <a:avLst/>
          </a:prstGeom>
          <a:ln>
            <a:tailEnd type="arrow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17"/>
          <p:cNvSpPr txBox="1"/>
          <p:nvPr/>
        </p:nvSpPr>
        <p:spPr>
          <a:xfrm>
            <a:off x="2349827" y="4293724"/>
            <a:ext cx="2592287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rPr>
              <a:t>Fixed </a:t>
            </a:r>
            <a:r>
              <a:rPr lang="en-GB" sz="2800" b="1" i="0" u="none" strike="noStrike" kern="1200" cap="none" spc="0" baseline="0" dirty="0" err="1">
                <a:solidFill>
                  <a:srgbClr val="FF0000"/>
                </a:solidFill>
                <a:uFillTx/>
                <a:latin typeface="Calibri"/>
              </a:rPr>
              <a:t>Mindset</a:t>
            </a:r>
            <a:endParaRPr lang="en-GB" sz="2800" b="1" i="0" u="none" strike="noStrike" kern="1200" cap="none" spc="0" baseline="0" dirty="0">
              <a:solidFill>
                <a:srgbClr val="FF0000"/>
              </a:solidFill>
              <a:uFillTx/>
              <a:latin typeface="Calibri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6884749" y="4305601"/>
            <a:ext cx="2952332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 dirty="0">
                <a:solidFill>
                  <a:srgbClr val="00B050"/>
                </a:solidFill>
                <a:uFillTx/>
                <a:latin typeface="Calibri"/>
              </a:rPr>
              <a:t>Growth </a:t>
            </a:r>
            <a:r>
              <a:rPr lang="en-GB" sz="2800" b="1" i="0" u="none" strike="noStrike" kern="1200" cap="none" spc="0" baseline="0" dirty="0" err="1">
                <a:solidFill>
                  <a:srgbClr val="00B050"/>
                </a:solidFill>
                <a:uFillTx/>
                <a:latin typeface="Calibri"/>
              </a:rPr>
              <a:t>Mindset</a:t>
            </a:r>
            <a:endParaRPr lang="en-GB" sz="2800" b="1" i="0" u="none" strike="noStrike" kern="1200" cap="none" spc="0" baseline="0" dirty="0">
              <a:solidFill>
                <a:srgbClr val="00B050"/>
              </a:solidFill>
              <a:uFillTx/>
              <a:latin typeface="Calibri"/>
            </a:endParaRPr>
          </a:p>
        </p:txBody>
      </p:sp>
      <p:sp>
        <p:nvSpPr>
          <p:cNvPr id="7" name="Rectangle 7"/>
          <p:cNvSpPr/>
          <p:nvPr/>
        </p:nvSpPr>
        <p:spPr>
          <a:xfrm>
            <a:off x="3024487" y="188640"/>
            <a:ext cx="6130329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>
                <a:solidFill>
                  <a:srgbClr val="A21A5E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</a:rPr>
              <a:t>Professor Carol Dweck</a:t>
            </a:r>
          </a:p>
        </p:txBody>
      </p:sp>
      <p:pic>
        <p:nvPicPr>
          <p:cNvPr id="8" name="Picture 2" descr="http://www.thoughtfullearning.com/sites/default/files/blogpost/images/mindset.jpg"/>
          <p:cNvPicPr>
            <a:picLocks noChangeAspect="1"/>
          </p:cNvPicPr>
          <p:nvPr/>
        </p:nvPicPr>
        <p:blipFill rotWithShape="1">
          <a:blip r:embed="rId3"/>
          <a:srcRect l="300" t="11462" r="57541" b="10787"/>
          <a:stretch/>
        </p:blipFill>
        <p:spPr>
          <a:xfrm>
            <a:off x="2679796" y="2093789"/>
            <a:ext cx="2006504" cy="20352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4" descr="http://www.thoughtfullearning.com/sites/default/files/blogpost/images/mindset.jpg"/>
          <p:cNvPicPr>
            <a:picLocks noChangeAspect="1"/>
          </p:cNvPicPr>
          <p:nvPr/>
        </p:nvPicPr>
        <p:blipFill>
          <a:blip r:embed="rId3"/>
          <a:srcRect l="44652"/>
          <a:stretch>
            <a:fillRect/>
          </a:stretch>
        </p:blipFill>
        <p:spPr>
          <a:xfrm>
            <a:off x="7133618" y="1916239"/>
            <a:ext cx="2293089" cy="2278678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048809" y="4908578"/>
          <a:ext cx="8128000" cy="1867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706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60000"/>
                        </a:lnSpc>
                        <a:spcAft>
                          <a:spcPts val="600"/>
                        </a:spcAft>
                        <a:buNone/>
                      </a:pPr>
                      <a:endParaRPr lang="en-GB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lvl="0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Clr>
                          <a:srgbClr val="FF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dirty="0" smtClean="0">
                          <a:solidFill>
                            <a:schemeClr val="tx1"/>
                          </a:solidFill>
                        </a:rPr>
                        <a:t>Belief that intelligence is something you are born with.</a:t>
                      </a:r>
                    </a:p>
                    <a:p>
                      <a:pPr marL="285750" lvl="0" indent="-285750">
                        <a:lnSpc>
                          <a:spcPct val="100000"/>
                        </a:lnSpc>
                        <a:spcAft>
                          <a:spcPts val="1200"/>
                        </a:spcAft>
                        <a:buClr>
                          <a:srgbClr val="FF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dirty="0" smtClean="0">
                          <a:solidFill>
                            <a:schemeClr val="tx1"/>
                          </a:solidFill>
                        </a:rPr>
                        <a:t>Can’t change it much.</a:t>
                      </a:r>
                    </a:p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60000"/>
                        </a:lnSpc>
                        <a:spcAft>
                          <a:spcPts val="600"/>
                        </a:spcAft>
                        <a:buNone/>
                      </a:pPr>
                      <a:endParaRPr lang="en-GB" sz="1800" b="1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marL="285750" lvl="0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Clr>
                          <a:schemeClr val="accent6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dirty="0" smtClean="0">
                          <a:solidFill>
                            <a:schemeClr val="tx1"/>
                          </a:solidFill>
                        </a:rPr>
                        <a:t>Belief that intelligence is malleable and can develop.</a:t>
                      </a:r>
                    </a:p>
                    <a:p>
                      <a:pPr marL="285750" lvl="0" indent="-285750">
                        <a:lnSpc>
                          <a:spcPct val="100000"/>
                        </a:lnSpc>
                        <a:spcAft>
                          <a:spcPts val="1600"/>
                        </a:spcAft>
                        <a:buClr>
                          <a:schemeClr val="accent6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dirty="0" smtClean="0">
                          <a:solidFill>
                            <a:schemeClr val="tx1"/>
                          </a:solidFill>
                        </a:rPr>
                        <a:t>Success takes effort and persistence, learning from mistakes and challenges.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661" y="1645570"/>
            <a:ext cx="6769046" cy="272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5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71685" y="1218282"/>
          <a:ext cx="10848624" cy="5007599"/>
        </p:xfrm>
        <a:graphic>
          <a:graphicData uri="http://schemas.openxmlformats.org/drawingml/2006/table">
            <a:tbl>
              <a:tblPr firstRow="1" bandRow="1">
                <a:effectLst/>
                <a:tableStyleId>{72833802-FEF1-4C79-8D5D-14CF1EAF98D9}</a:tableStyleId>
              </a:tblPr>
              <a:tblGrid>
                <a:gridCol w="5424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4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4400">
                <a:tc>
                  <a:txBody>
                    <a:bodyPr/>
                    <a:lstStyle/>
                    <a:p>
                      <a:pPr lvl="0"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Fixed </a:t>
                      </a:r>
                      <a:r>
                        <a:rPr lang="en-GB" sz="2400" dirty="0" err="1">
                          <a:solidFill>
                            <a:srgbClr val="FF0000"/>
                          </a:solidFill>
                        </a:rPr>
                        <a:t>Mindset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2400" dirty="0">
                          <a:solidFill>
                            <a:srgbClr val="0E8A04"/>
                          </a:solidFill>
                        </a:rPr>
                        <a:t>Growth </a:t>
                      </a:r>
                      <a:r>
                        <a:rPr lang="en-GB" sz="2400" dirty="0" err="1">
                          <a:solidFill>
                            <a:srgbClr val="0E8A04"/>
                          </a:solidFill>
                        </a:rPr>
                        <a:t>Mindset</a:t>
                      </a:r>
                      <a:endParaRPr lang="en-GB" sz="2400" dirty="0">
                        <a:solidFill>
                          <a:srgbClr val="0E8A04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3449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Intelligence is a fixed</a:t>
                      </a:r>
                      <a:r>
                        <a:rPr lang="en-GB" baseline="0"/>
                        <a:t> trait &amp; can’t change much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Intelligence can be increased through 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960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Focus on performance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Focus on learning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127">
                <a:tc>
                  <a:txBody>
                    <a:bodyPr/>
                    <a:lstStyle/>
                    <a:p>
                      <a:pPr lvl="0"/>
                      <a:r>
                        <a:rPr lang="en-GB" dirty="0"/>
                        <a:t>Failure and/or</a:t>
                      </a:r>
                      <a:r>
                        <a:rPr lang="en-GB" baseline="0" dirty="0"/>
                        <a:t> effort perceived as being </a:t>
                      </a:r>
                      <a:r>
                        <a:rPr lang="en-GB" baseline="0" dirty="0" smtClean="0"/>
                        <a:t>a sign </a:t>
                      </a:r>
                      <a:r>
                        <a:rPr lang="en-GB" baseline="0" dirty="0"/>
                        <a:t>of low ability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Not threatened by hard</a:t>
                      </a:r>
                      <a:r>
                        <a:rPr lang="en-GB" baseline="0"/>
                        <a:t> work </a:t>
                      </a:r>
                      <a:r>
                        <a:rPr lang="en-GB"/>
                        <a:t>or failure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2127">
                <a:tc>
                  <a:txBody>
                    <a:bodyPr/>
                    <a:lstStyle/>
                    <a:p>
                      <a:pPr lvl="0"/>
                      <a:r>
                        <a:rPr lang="en-GB" dirty="0"/>
                        <a:t>Choose</a:t>
                      </a:r>
                      <a:r>
                        <a:rPr lang="en-GB" baseline="0" dirty="0"/>
                        <a:t> activities to maximise performance (easy ones to feel clever)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Seek new challenges for a sense of achievement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3449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Don’t recover well from setbacks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/>
                        <a:t>Mistakes</a:t>
                      </a:r>
                      <a:r>
                        <a:rPr lang="en-GB" baseline="0"/>
                        <a:t> are perceived as a good thing as they help the learning processes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2127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Decrease efforts</a:t>
                      </a:r>
                      <a:r>
                        <a:rPr lang="en-GB" baseline="0"/>
                        <a:t>, withdraw or consider cheating (self-protection)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View effort and persistence as a necessary part of success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960">
                <a:tc>
                  <a:txBody>
                    <a:bodyPr/>
                    <a:lstStyle/>
                    <a:p>
                      <a:pPr lvl="0" algn="ctr"/>
                      <a:r>
                        <a:rPr lang="en-GB" sz="2200" b="1">
                          <a:solidFill>
                            <a:srgbClr val="0E8A04"/>
                          </a:solidFill>
                        </a:rPr>
                        <a:t>Helpless</a:t>
                      </a:r>
                      <a:r>
                        <a:rPr lang="en-GB" sz="2200" b="1" baseline="0">
                          <a:solidFill>
                            <a:srgbClr val="0E8A04"/>
                          </a:solidFill>
                        </a:rPr>
                        <a:t>ness orientation</a:t>
                      </a:r>
                      <a:endParaRPr lang="en-GB" sz="2200" b="1">
                        <a:solidFill>
                          <a:srgbClr val="0E8A04"/>
                        </a:solidFill>
                      </a:endParaRPr>
                    </a:p>
                  </a:txBody>
                  <a:tcP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2200" b="1" dirty="0">
                          <a:solidFill>
                            <a:srgbClr val="FF0000"/>
                          </a:solidFill>
                        </a:rPr>
                        <a:t>Mastery orientation</a:t>
                      </a:r>
                    </a:p>
                  </a:txBody>
                  <a:tcPr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3" name="Straight Connector 5"/>
          <p:cNvCxnSpPr/>
          <p:nvPr/>
        </p:nvCxnSpPr>
        <p:spPr>
          <a:xfrm>
            <a:off x="6096003" y="1453831"/>
            <a:ext cx="0" cy="4536503"/>
          </a:xfrm>
          <a:prstGeom prst="straightConnector1">
            <a:avLst/>
          </a:prstGeom>
          <a:noFill/>
          <a:ln w="6345" cap="flat">
            <a:solidFill>
              <a:srgbClr val="ED7D31"/>
            </a:solidFill>
            <a:prstDash val="solid"/>
            <a:miter/>
          </a:ln>
        </p:spPr>
      </p:cxnSp>
      <p:sp>
        <p:nvSpPr>
          <p:cNvPr id="4" name="Rectangle 4"/>
          <p:cNvSpPr/>
          <p:nvPr/>
        </p:nvSpPr>
        <p:spPr>
          <a:xfrm>
            <a:off x="1775516" y="238734"/>
            <a:ext cx="8640961" cy="8617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>
                <a:solidFill>
                  <a:srgbClr val="A21A5E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</a:rPr>
              <a:t>Approaches to Learning</a:t>
            </a:r>
            <a:r>
              <a:rPr lang="en-GB" sz="5000" b="1" i="0" u="none" strike="noStrike" kern="1200" cap="none" spc="0" baseline="0" dirty="0" smtClean="0">
                <a:solidFill>
                  <a:srgbClr val="A21A5E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09609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>
          <a:xfrm rot="5400013">
            <a:off x="5516115" y="2369224"/>
            <a:ext cx="1584179" cy="293072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1976685" y="1268757"/>
            <a:ext cx="8229600" cy="892170"/>
          </a:xfrm>
        </p:spPr>
        <p:txBody>
          <a:bodyPr/>
          <a:lstStyle/>
          <a:p>
            <a:pPr lvl="0" algn="ctr">
              <a:buNone/>
            </a:pPr>
            <a:r>
              <a:rPr lang="en-GB" sz="3600" b="1" u="sng" dirty="0">
                <a:solidFill>
                  <a:schemeClr val="accent5">
                    <a:lumMod val="50000"/>
                  </a:schemeClr>
                </a:solidFill>
              </a:rPr>
              <a:t>Plasticity</a:t>
            </a:r>
          </a:p>
          <a:p>
            <a:pPr lvl="0">
              <a:buNone/>
            </a:pPr>
            <a:endParaRPr lang="en-GB" sz="2400" dirty="0"/>
          </a:p>
          <a:p>
            <a:pPr lvl="0">
              <a:buFont typeface="Wingdings" pitchFamily="2"/>
              <a:buChar char="v"/>
            </a:pPr>
            <a:endParaRPr lang="en-GB" sz="2400" dirty="0"/>
          </a:p>
          <a:p>
            <a:pPr lvl="0">
              <a:buFont typeface="Wingdings" pitchFamily="2"/>
              <a:buChar char="v"/>
            </a:pPr>
            <a:endParaRPr lang="en-GB" sz="2400" dirty="0"/>
          </a:p>
          <a:p>
            <a:pPr lvl="0">
              <a:buFont typeface="Wingdings" pitchFamily="2"/>
              <a:buChar char="v"/>
            </a:pPr>
            <a:endParaRPr lang="en-GB" sz="2400" dirty="0"/>
          </a:p>
          <a:p>
            <a:pPr lvl="0">
              <a:buFont typeface="Wingdings" pitchFamily="2"/>
              <a:buChar char="v"/>
            </a:pPr>
            <a:endParaRPr lang="en-GB" sz="2400" dirty="0"/>
          </a:p>
          <a:p>
            <a:pPr lvl="0" algn="ctr">
              <a:buNone/>
            </a:pPr>
            <a:endParaRPr lang="en-GB" dirty="0"/>
          </a:p>
        </p:txBody>
      </p:sp>
      <p:pic>
        <p:nvPicPr>
          <p:cNvPr id="3" name="Picture 5" descr="C:\Documents and Settings\WarrenF\Local Settings\Temporary Internet Files\Content.IE5\8XLKPT8J\MC900438717[2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789820" y="2103698"/>
            <a:ext cx="2848813" cy="2136607"/>
          </a:xfrm>
          <a:prstGeom prst="rect">
            <a:avLst/>
          </a:prstGeom>
          <a:noFill/>
          <a:ln w="38100" cap="flat">
            <a:solidFill>
              <a:srgbClr val="3366CC"/>
            </a:solidFill>
          </a:ln>
        </p:spPr>
      </p:pic>
      <p:pic>
        <p:nvPicPr>
          <p:cNvPr id="4" name="Picture 4" descr="C:\Documents and Settings\WarrenF\Local Settings\Temporary Internet Files\Content.IE5\7EBJHVNX\MC900433056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665872" y="3781643"/>
            <a:ext cx="3061974" cy="2039665"/>
          </a:xfrm>
          <a:prstGeom prst="rect">
            <a:avLst/>
          </a:prstGeom>
          <a:noFill/>
          <a:ln w="38100" cap="flat">
            <a:solidFill>
              <a:srgbClr val="6666FF"/>
            </a:solidFill>
          </a:ln>
        </p:spPr>
      </p:pic>
      <p:sp>
        <p:nvSpPr>
          <p:cNvPr id="5" name="TextBox 10"/>
          <p:cNvSpPr txBox="1"/>
          <p:nvPr/>
        </p:nvSpPr>
        <p:spPr>
          <a:xfrm>
            <a:off x="1524003" y="1937141"/>
            <a:ext cx="4826002" cy="166199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 dirty="0">
                <a:solidFill>
                  <a:schemeClr val="accent5">
                    <a:lumMod val="50000"/>
                  </a:schemeClr>
                </a:solidFill>
                <a:uFillTx/>
                <a:latin typeface="Calibri"/>
              </a:rPr>
              <a:t>Neurones in the brain transmit information through connections </a:t>
            </a:r>
            <a:r>
              <a:rPr lang="en-GB" sz="2800" b="0" i="0" u="none" strike="noStrike" kern="1200" cap="none" spc="0" baseline="0" dirty="0" smtClean="0">
                <a:solidFill>
                  <a:schemeClr val="accent5">
                    <a:lumMod val="50000"/>
                  </a:schemeClr>
                </a:solidFill>
                <a:uFillTx/>
                <a:latin typeface="Calibri"/>
              </a:rPr>
              <a:t>called</a:t>
            </a:r>
            <a:r>
              <a:rPr lang="en-GB" sz="2800" b="0" i="0" u="none" strike="noStrike" kern="1200" cap="none" spc="0" dirty="0" smtClean="0">
                <a:solidFill>
                  <a:schemeClr val="accent5">
                    <a:lumMod val="50000"/>
                  </a:schemeClr>
                </a:solidFill>
                <a:uFillTx/>
                <a:latin typeface="Calibri"/>
              </a:rPr>
              <a:t> </a:t>
            </a:r>
            <a:r>
              <a:rPr lang="en-GB" sz="2800" b="0" i="0" u="none" strike="noStrike" kern="1200" cap="none" spc="0" baseline="0" dirty="0" smtClean="0">
                <a:solidFill>
                  <a:schemeClr val="accent5">
                    <a:lumMod val="50000"/>
                  </a:schemeClr>
                </a:solidFill>
                <a:uFillTx/>
                <a:latin typeface="Calibri"/>
              </a:rPr>
              <a:t>synapses.</a:t>
            </a:r>
            <a:endParaRPr lang="en-GB" sz="2800" b="0" i="0" u="none" strike="noStrike" kern="1200" cap="none" spc="0" baseline="0" dirty="0">
              <a:solidFill>
                <a:schemeClr val="accent5">
                  <a:lumMod val="50000"/>
                </a:schemeClr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TextBox 11"/>
          <p:cNvSpPr txBox="1"/>
          <p:nvPr/>
        </p:nvSpPr>
        <p:spPr>
          <a:xfrm>
            <a:off x="4943475" y="4581528"/>
            <a:ext cx="5934732" cy="166199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 dirty="0">
                <a:solidFill>
                  <a:schemeClr val="accent5">
                    <a:lumMod val="50000"/>
                  </a:schemeClr>
                </a:solidFill>
                <a:uFillTx/>
                <a:latin typeface="Calibri"/>
              </a:rPr>
              <a:t>The more we keep our brains active through learning new information, the more connections the brain makes.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524003" y="247628"/>
            <a:ext cx="9144000" cy="83099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 dirty="0">
                <a:solidFill>
                  <a:schemeClr val="accent5">
                    <a:lumMod val="75000"/>
                  </a:schemeClr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</a:rPr>
              <a:t>Evidence from Neuroscience</a:t>
            </a:r>
          </a:p>
        </p:txBody>
      </p:sp>
    </p:spTree>
    <p:extLst>
      <p:ext uri="{BB962C8B-B14F-4D97-AF65-F5344CB8AC3E}">
        <p14:creationId xmlns:p14="http://schemas.microsoft.com/office/powerpoint/2010/main" val="197933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925519" y="647011"/>
            <a:ext cx="10593546" cy="5813166"/>
          </a:xfrm>
        </p:spPr>
        <p:txBody>
          <a:bodyPr>
            <a:normAutofit/>
          </a:bodyPr>
          <a:lstStyle/>
          <a:p>
            <a:pPr marL="266703" lvl="0" indent="0">
              <a:lnSpc>
                <a:spcPct val="80000"/>
              </a:lnSpc>
              <a:buNone/>
            </a:pPr>
            <a:r>
              <a:rPr lang="en-GB" sz="2400" dirty="0">
                <a:solidFill>
                  <a:srgbClr val="0070C0"/>
                </a:solidFill>
              </a:rPr>
              <a:t>Children’s brains grow rapidly </a:t>
            </a:r>
          </a:p>
          <a:p>
            <a:pPr marL="266703" lvl="0" indent="0">
              <a:lnSpc>
                <a:spcPct val="80000"/>
              </a:lnSpc>
              <a:buNone/>
            </a:pPr>
            <a:r>
              <a:rPr lang="en-GB" sz="2400" dirty="0" smtClean="0">
                <a:solidFill>
                  <a:srgbClr val="0070C0"/>
                </a:solidFill>
              </a:rPr>
              <a:t>as they are learning all the time.</a:t>
            </a:r>
          </a:p>
          <a:p>
            <a:pPr marL="266703" lvl="0" indent="0">
              <a:lnSpc>
                <a:spcPct val="80000"/>
              </a:lnSpc>
              <a:buNone/>
            </a:pPr>
            <a:r>
              <a:rPr lang="en-GB" sz="2400" dirty="0" smtClean="0">
                <a:solidFill>
                  <a:srgbClr val="0070C0"/>
                </a:solidFill>
              </a:rPr>
              <a:t>As such, their brains are very </a:t>
            </a:r>
          </a:p>
          <a:p>
            <a:pPr marL="266703" lvl="0" indent="0">
              <a:lnSpc>
                <a:spcPct val="80000"/>
              </a:lnSpc>
              <a:buNone/>
            </a:pPr>
            <a:r>
              <a:rPr lang="en-GB" sz="2400" dirty="0" smtClean="0">
                <a:solidFill>
                  <a:srgbClr val="0070C0"/>
                </a:solidFill>
              </a:rPr>
              <a:t>malleable </a:t>
            </a:r>
            <a:r>
              <a:rPr lang="en-GB" sz="2400" dirty="0">
                <a:solidFill>
                  <a:srgbClr val="0070C0"/>
                </a:solidFill>
              </a:rPr>
              <a:t>and new connections</a:t>
            </a:r>
          </a:p>
          <a:p>
            <a:pPr marL="266703" lvl="0" indent="0">
              <a:lnSpc>
                <a:spcPct val="80000"/>
              </a:lnSpc>
              <a:buNone/>
            </a:pPr>
            <a:r>
              <a:rPr lang="en-GB" sz="2400" dirty="0">
                <a:solidFill>
                  <a:srgbClr val="0070C0"/>
                </a:solidFill>
              </a:rPr>
              <a:t>are developing all the time.                                     </a:t>
            </a:r>
          </a:p>
          <a:p>
            <a:pPr marL="266703" lvl="0" indent="0">
              <a:lnSpc>
                <a:spcPct val="80000"/>
              </a:lnSpc>
              <a:buNone/>
            </a:pPr>
            <a:endParaRPr lang="en-GB" sz="2400" dirty="0">
              <a:solidFill>
                <a:srgbClr val="882A92"/>
              </a:solidFill>
            </a:endParaRPr>
          </a:p>
          <a:p>
            <a:pPr marL="266703" lvl="0" indent="0">
              <a:lnSpc>
                <a:spcPct val="100000"/>
              </a:lnSpc>
              <a:buNone/>
            </a:pPr>
            <a:r>
              <a:rPr lang="en-GB" sz="2400" dirty="0">
                <a:solidFill>
                  <a:srgbClr val="882A92"/>
                </a:solidFill>
              </a:rPr>
              <a:t> 					</a:t>
            </a:r>
            <a:r>
              <a:rPr lang="en-GB" sz="2400" dirty="0" smtClean="0">
                <a:solidFill>
                  <a:srgbClr val="882A92"/>
                </a:solidFill>
              </a:rPr>
              <a:t>	</a:t>
            </a:r>
          </a:p>
          <a:p>
            <a:pPr marL="266703" lvl="0" indent="0">
              <a:lnSpc>
                <a:spcPct val="100000"/>
              </a:lnSpc>
              <a:buNone/>
            </a:pPr>
            <a:r>
              <a:rPr lang="en-GB" sz="2400" dirty="0">
                <a:solidFill>
                  <a:srgbClr val="882A92"/>
                </a:solidFill>
              </a:rPr>
              <a:t>	</a:t>
            </a:r>
            <a:r>
              <a:rPr lang="en-GB" sz="2400" dirty="0" smtClean="0">
                <a:solidFill>
                  <a:srgbClr val="882A92"/>
                </a:solidFill>
              </a:rPr>
              <a:t>					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However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plasticity continues </a:t>
            </a: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</a:rPr>
              <a:t>to occur 						throughout the life span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.  Recent 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							research suggests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that it 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is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our 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ability to 						filter out irrelevant details that 							diminishes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rather than 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the brain’s 							ability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to 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</a:rPr>
              <a:t>learn new things. </a:t>
            </a:r>
            <a:r>
              <a:rPr lang="en-GB" sz="2400" dirty="0" smtClean="0">
                <a:solidFill>
                  <a:srgbClr val="00B0F0"/>
                </a:solidFill>
              </a:rPr>
              <a:t>	</a:t>
            </a:r>
            <a:r>
              <a:rPr lang="en-GB" sz="2400" dirty="0" smtClean="0">
                <a:solidFill>
                  <a:srgbClr val="882A92"/>
                </a:solidFill>
              </a:rPr>
              <a:t>							</a:t>
            </a:r>
            <a:r>
              <a:rPr lang="en-GB" sz="1800" i="1" dirty="0" smtClean="0">
                <a:solidFill>
                  <a:srgbClr val="882A92"/>
                </a:solidFill>
                <a:hlinkClick r:id="rId3"/>
              </a:rPr>
              <a:t>https</a:t>
            </a:r>
            <a:r>
              <a:rPr lang="en-GB" sz="1800" i="1" dirty="0">
                <a:solidFill>
                  <a:srgbClr val="882A92"/>
                </a:solidFill>
                <a:hlinkClick r:id="rId3"/>
              </a:rPr>
              <a:t>://</a:t>
            </a:r>
            <a:r>
              <a:rPr lang="en-GB" sz="1800" i="1" dirty="0" smtClean="0">
                <a:solidFill>
                  <a:srgbClr val="882A92"/>
                </a:solidFill>
                <a:hlinkClick r:id="rId3"/>
              </a:rPr>
              <a:t>news.brown.edu/articles/2014/11/irrelevant</a:t>
            </a:r>
            <a:endParaRPr lang="en-GB" sz="1800" i="1" dirty="0" smtClean="0">
              <a:solidFill>
                <a:srgbClr val="882A92"/>
              </a:solidFill>
            </a:endParaRPr>
          </a:p>
          <a:p>
            <a:pPr marL="266703" lvl="0" indent="0">
              <a:lnSpc>
                <a:spcPct val="80000"/>
              </a:lnSpc>
              <a:buNone/>
            </a:pPr>
            <a:endParaRPr lang="en-GB" sz="1100" dirty="0">
              <a:solidFill>
                <a:srgbClr val="882A92"/>
              </a:solidFill>
            </a:endParaRPr>
          </a:p>
        </p:txBody>
      </p:sp>
      <p:pic>
        <p:nvPicPr>
          <p:cNvPr id="3" name="Picture 2" descr="https://encrypted-tbn0.gstatic.com/images?q=tbn:ANd9GcTQmEmxuTUngPx7OyC869pI6fLQp_yKj7P72mSndLZSQJfa6HQ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057734" y="548676"/>
            <a:ext cx="5242443" cy="265867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628238" y="2802825"/>
            <a:ext cx="4429496" cy="3841336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22435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1460665" y="1297996"/>
            <a:ext cx="9143999" cy="220855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5800" dirty="0" smtClean="0">
                <a:solidFill>
                  <a:srgbClr val="FF0000"/>
                </a:solidFill>
              </a:rPr>
              <a:t>““The Violin Study”</a:t>
            </a:r>
          </a:p>
          <a:p>
            <a:pPr marL="0" lvl="0" indent="0" algn="ctr">
              <a:buNone/>
            </a:pPr>
            <a:r>
              <a:rPr lang="en-GB" sz="2200" u="sng" dirty="0" smtClean="0">
                <a:solidFill>
                  <a:srgbClr val="FF6600"/>
                </a:solidFill>
              </a:rPr>
              <a:t>Ericsson</a:t>
            </a:r>
            <a:r>
              <a:rPr lang="en-GB" sz="2200" u="sng" dirty="0">
                <a:solidFill>
                  <a:srgbClr val="FF6600"/>
                </a:solidFill>
              </a:rPr>
              <a:t>, </a:t>
            </a:r>
            <a:r>
              <a:rPr lang="en-GB" sz="2200" u="sng" dirty="0" err="1">
                <a:solidFill>
                  <a:srgbClr val="FF6600"/>
                </a:solidFill>
              </a:rPr>
              <a:t>Krampe</a:t>
            </a:r>
            <a:r>
              <a:rPr lang="en-GB" sz="2200" u="sng" dirty="0">
                <a:solidFill>
                  <a:srgbClr val="FF6600"/>
                </a:solidFill>
              </a:rPr>
              <a:t>, &amp; </a:t>
            </a:r>
            <a:r>
              <a:rPr lang="en-GB" sz="2200" u="sng" dirty="0" err="1">
                <a:solidFill>
                  <a:srgbClr val="FF6600"/>
                </a:solidFill>
              </a:rPr>
              <a:t>Tesch-Romer</a:t>
            </a:r>
            <a:r>
              <a:rPr lang="en-GB" sz="2200" u="sng" dirty="0">
                <a:solidFill>
                  <a:srgbClr val="FF6600"/>
                </a:solidFill>
              </a:rPr>
              <a:t> (2007)</a:t>
            </a:r>
          </a:p>
          <a:p>
            <a:pPr marL="400050" lvl="1" indent="0" algn="ctr">
              <a:spcAft>
                <a:spcPts val="600"/>
              </a:spcAft>
              <a:buNone/>
            </a:pPr>
            <a:r>
              <a:rPr lang="en-GB" dirty="0"/>
              <a:t>Investigated the causes of outstanding performance in violinists from the Music Academy of Berlin in Germany</a:t>
            </a:r>
            <a:endParaRPr lang="en-GB" b="1" dirty="0">
              <a:solidFill>
                <a:srgbClr val="FF6600"/>
              </a:solidFill>
            </a:endParaRPr>
          </a:p>
          <a:p>
            <a:pPr marL="400050" lvl="1" indent="0">
              <a:spcAft>
                <a:spcPts val="600"/>
              </a:spcAft>
              <a:buNone/>
            </a:pPr>
            <a:endParaRPr lang="en-GB" sz="1800" dirty="0">
              <a:solidFill>
                <a:srgbClr val="FFC000"/>
              </a:solidFill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1775517" y="188640"/>
            <a:ext cx="8640961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>
                <a:solidFill>
                  <a:srgbClr val="FF0000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</a:rPr>
              <a:t>Research evidence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86513" y="3754132"/>
            <a:ext cx="4218151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spcAft>
                <a:spcPts val="600"/>
              </a:spcAft>
              <a:buClr>
                <a:srgbClr val="FF0000"/>
              </a:buClr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Age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started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playing?</a:t>
            </a:r>
            <a:r>
              <a:rPr lang="en-GB" sz="2400" dirty="0" smtClean="0"/>
              <a:t>     </a:t>
            </a:r>
            <a:endParaRPr lang="en-GB" sz="2400" dirty="0"/>
          </a:p>
          <a:p>
            <a:pPr lvl="0" algn="r">
              <a:spcAft>
                <a:spcPts val="600"/>
              </a:spcAft>
              <a:buClr>
                <a:srgbClr val="FF0000"/>
              </a:buClr>
            </a:pPr>
            <a:r>
              <a:rPr lang="en-GB" sz="2400" dirty="0" smtClean="0">
                <a:solidFill>
                  <a:srgbClr val="FF0000"/>
                </a:solidFill>
              </a:rPr>
              <a:t>                       Musical Parents?      </a:t>
            </a:r>
            <a:endParaRPr lang="en-GB" sz="2400" dirty="0">
              <a:solidFill>
                <a:srgbClr val="FF0000"/>
              </a:solidFill>
            </a:endParaRPr>
          </a:p>
          <a:p>
            <a:pPr lvl="0" algn="r">
              <a:spcAft>
                <a:spcPts val="600"/>
              </a:spcAft>
              <a:buClr>
                <a:srgbClr val="FF0000"/>
              </a:buClr>
            </a:pPr>
            <a:r>
              <a:rPr lang="en-GB" sz="2400" dirty="0" smtClean="0">
                <a:solidFill>
                  <a:srgbClr val="FFC000"/>
                </a:solidFill>
              </a:rPr>
              <a:t>          Teachers Qualifications?      </a:t>
            </a:r>
            <a:endParaRPr lang="en-GB" sz="2400" dirty="0">
              <a:solidFill>
                <a:srgbClr val="FFC000"/>
              </a:solidFill>
            </a:endParaRPr>
          </a:p>
          <a:p>
            <a:pPr lvl="0" algn="r">
              <a:spcAft>
                <a:spcPts val="600"/>
              </a:spcAft>
              <a:buClr>
                <a:srgbClr val="FF0000"/>
              </a:buClr>
            </a:pPr>
            <a:r>
              <a:rPr lang="en-GB" sz="2400" dirty="0">
                <a:solidFill>
                  <a:srgbClr val="FF6600"/>
                </a:solidFill>
              </a:rPr>
              <a:t> </a:t>
            </a:r>
            <a:r>
              <a:rPr lang="en-GB" sz="2400" dirty="0" smtClean="0">
                <a:solidFill>
                  <a:srgbClr val="FF6600"/>
                </a:solidFill>
              </a:rPr>
              <a:t>     Other instruments played?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8700" y="3902332"/>
            <a:ext cx="5233057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  <a:buClr>
                <a:srgbClr val="FF0000"/>
              </a:buClr>
            </a:pPr>
            <a:r>
              <a:rPr lang="en-GB" sz="2400" dirty="0"/>
              <a:t>Students were divided into three groups: </a:t>
            </a:r>
          </a:p>
          <a:p>
            <a:pPr marL="857250" lvl="1" indent="-457200">
              <a:spcAft>
                <a:spcPts val="600"/>
              </a:spcAft>
              <a:buClr>
                <a:srgbClr val="FF0000"/>
              </a:buClr>
              <a:buFont typeface="Calibri Light"/>
              <a:buAutoNum type="arabicPeriod"/>
            </a:pPr>
            <a:r>
              <a:rPr lang="en-GB" sz="2400" dirty="0"/>
              <a:t>The outstanding group </a:t>
            </a:r>
          </a:p>
          <a:p>
            <a:pPr marL="857250" lvl="1" indent="-457200">
              <a:spcAft>
                <a:spcPts val="600"/>
              </a:spcAft>
              <a:buClr>
                <a:srgbClr val="FF0000"/>
              </a:buClr>
              <a:buFont typeface="Calibri Light"/>
              <a:buAutoNum type="arabicPeriod"/>
            </a:pPr>
            <a:r>
              <a:rPr lang="en-GB" sz="2400" dirty="0"/>
              <a:t>The extremely good group </a:t>
            </a:r>
          </a:p>
          <a:p>
            <a:pPr marL="857250" lvl="1" indent="-457200">
              <a:spcAft>
                <a:spcPts val="600"/>
              </a:spcAft>
              <a:buClr>
                <a:srgbClr val="FF0000"/>
              </a:buClr>
              <a:buFont typeface="Calibri Light"/>
              <a:buAutoNum type="arabicPeriod"/>
            </a:pPr>
            <a:r>
              <a:rPr lang="en-GB" sz="2400" dirty="0"/>
              <a:t>The least able group </a:t>
            </a:r>
          </a:p>
        </p:txBody>
      </p:sp>
      <p:sp>
        <p:nvSpPr>
          <p:cNvPr id="9" name="Cloud 8"/>
          <p:cNvSpPr/>
          <p:nvPr/>
        </p:nvSpPr>
        <p:spPr>
          <a:xfrm>
            <a:off x="6507743" y="3440606"/>
            <a:ext cx="4951944" cy="2608606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http://johndilworthviolins.co.uk/pages/wp-content/uploads/2012/04/big_violin_bac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52" y="260892"/>
            <a:ext cx="3004457" cy="211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76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So what made the difference?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3" y="1904455"/>
            <a:ext cx="10515600" cy="43513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9600" dirty="0" smtClean="0">
                <a:solidFill>
                  <a:srgbClr val="FF0000"/>
                </a:solidFill>
              </a:rPr>
              <a:t>PRACTICE</a:t>
            </a:r>
          </a:p>
          <a:p>
            <a:pPr lvl="0">
              <a:spcAft>
                <a:spcPts val="100"/>
              </a:spcAft>
              <a:buClr>
                <a:srgbClr val="FF0000"/>
              </a:buClr>
            </a:pPr>
            <a:r>
              <a:rPr lang="en-GB" sz="3200" b="1" dirty="0" smtClean="0"/>
              <a:t>By the age of 20, the outstanding group had spent an average of 10000 hours practising- 2000 more hours than the extremely good group, and 6000 more than the least able group.</a:t>
            </a:r>
          </a:p>
          <a:p>
            <a:pPr lvl="0">
              <a:spcAft>
                <a:spcPts val="100"/>
              </a:spcAft>
              <a:buClr>
                <a:srgbClr val="FF0000"/>
              </a:buClr>
            </a:pPr>
            <a:r>
              <a:rPr lang="en-GB" sz="3200" dirty="0" smtClean="0"/>
              <a:t>There were no exceptions to this pattern.</a:t>
            </a:r>
          </a:p>
          <a:p>
            <a:pPr lvl="0">
              <a:spcAft>
                <a:spcPts val="100"/>
              </a:spcAft>
              <a:buClr>
                <a:srgbClr val="FF0000"/>
              </a:buClr>
            </a:pPr>
            <a:r>
              <a:rPr lang="en-GB" sz="3200" dirty="0" smtClean="0"/>
              <a:t>What does this tell us about “natural” talent?</a:t>
            </a:r>
          </a:p>
          <a:p>
            <a:pPr marL="0" indent="0" algn="ctr">
              <a:buNone/>
            </a:pPr>
            <a:endParaRPr lang="en-GB" sz="9600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2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466" y="2003367"/>
            <a:ext cx="94052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00B05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So how can you support your child to have a Growth </a:t>
            </a:r>
            <a:r>
              <a:rPr lang="en-GB" sz="6000" b="1" dirty="0" err="1" smtClean="0">
                <a:solidFill>
                  <a:srgbClr val="00B05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Mindset</a:t>
            </a:r>
            <a:r>
              <a:rPr lang="en-GB" sz="6000" b="1" dirty="0" smtClean="0">
                <a:solidFill>
                  <a:srgbClr val="00B05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?</a:t>
            </a:r>
            <a:endParaRPr lang="en-GB" sz="6000" b="1" dirty="0">
              <a:solidFill>
                <a:srgbClr val="00B050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11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 smtClean="0">
                <a:solidFill>
                  <a:srgbClr val="0000FF"/>
                </a:solidFill>
              </a:rPr>
              <a:t>Start with the brain</a:t>
            </a:r>
            <a:endParaRPr lang="en-GB" sz="6000" b="1" dirty="0">
              <a:solidFill>
                <a:srgbClr val="0000FF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3" y="2069432"/>
            <a:ext cx="4393189" cy="3374106"/>
          </a:xfrm>
        </p:spPr>
      </p:pic>
      <p:sp>
        <p:nvSpPr>
          <p:cNvPr id="6" name="TextBox 5"/>
          <p:cNvSpPr txBox="1"/>
          <p:nvPr/>
        </p:nvSpPr>
        <p:spPr>
          <a:xfrm>
            <a:off x="5358062" y="1674646"/>
            <a:ext cx="64328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3333CC"/>
              </a:buClr>
              <a:buFont typeface="Wingdings" panose="05000000000000000000" pitchFamily="2" charset="2"/>
              <a:buChar char="ü"/>
            </a:pPr>
            <a:r>
              <a:rPr lang="en-GB" sz="3200" dirty="0" smtClean="0"/>
              <a:t>Spark interest by showing some of the clever things that the brain can do.</a:t>
            </a:r>
          </a:p>
          <a:p>
            <a:pPr marL="571500" indent="-571500">
              <a:buClr>
                <a:srgbClr val="3333CC"/>
              </a:buClr>
              <a:buFont typeface="Wingdings" panose="05000000000000000000" pitchFamily="2" charset="2"/>
              <a:buChar char="ü"/>
            </a:pPr>
            <a:endParaRPr lang="en-GB" sz="3200" dirty="0" smtClean="0"/>
          </a:p>
          <a:p>
            <a:pPr marL="571500" indent="-571500">
              <a:buClr>
                <a:srgbClr val="3333CC"/>
              </a:buClr>
              <a:buFont typeface="Wingdings" panose="05000000000000000000" pitchFamily="2" charset="2"/>
              <a:buChar char="ü"/>
            </a:pPr>
            <a:r>
              <a:rPr lang="en-GB" sz="3200" dirty="0" smtClean="0"/>
              <a:t>Explain how the brain works in simple terms.</a:t>
            </a:r>
          </a:p>
          <a:p>
            <a:pPr marL="571500" indent="-571500">
              <a:buClr>
                <a:srgbClr val="3333CC"/>
              </a:buClr>
              <a:buFont typeface="Wingdings" panose="05000000000000000000" pitchFamily="2" charset="2"/>
              <a:buChar char="ü"/>
            </a:pPr>
            <a:endParaRPr lang="en-GB" sz="3200" dirty="0" smtClean="0"/>
          </a:p>
          <a:p>
            <a:pPr marL="571500" indent="-571500">
              <a:buClr>
                <a:srgbClr val="3333CC"/>
              </a:buClr>
              <a:buFont typeface="Wingdings" panose="05000000000000000000" pitchFamily="2" charset="2"/>
              <a:buChar char="ü"/>
            </a:pPr>
            <a:r>
              <a:rPr lang="en-GB" sz="3200" dirty="0" smtClean="0"/>
              <a:t>Emphasise the possibility of making new connections.	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053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dprint.com/wp-content/uploads/2014/06/brain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365129"/>
            <a:ext cx="10515600" cy="988709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 smtClean="0">
                <a:ln w="0"/>
                <a:solidFill>
                  <a:srgbClr val="0000FF"/>
                </a:solidFill>
                <a:effectLst>
                  <a:reflection blurRad="6350" stA="53000" endA="300" endPos="35500" dir="5400000" sy="-90000" algn="bl" rotWithShape="0"/>
                </a:effectLst>
              </a:rPr>
              <a:t>The Brain</a:t>
            </a:r>
            <a:endParaRPr lang="en-GB" sz="4800" b="1" dirty="0">
              <a:ln w="0"/>
              <a:solidFill>
                <a:srgbClr val="0000FF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989" y="1298622"/>
            <a:ext cx="101900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/>
              <a:t>Children love to learn about the brain and how clever it is.</a:t>
            </a:r>
          </a:p>
          <a:p>
            <a:pPr algn="ctr"/>
            <a:endParaRPr lang="en-GB" dirty="0" smtClean="0"/>
          </a:p>
        </p:txBody>
      </p:sp>
      <p:sp>
        <p:nvSpPr>
          <p:cNvPr id="6" name="Rectangle 5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707232" y="6243257"/>
            <a:ext cx="4328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0000FF"/>
                </a:solidFill>
              </a:rPr>
              <a:t>From</a:t>
            </a:r>
          </a:p>
          <a:p>
            <a:r>
              <a:rPr lang="en-GB" sz="1000" dirty="0">
                <a:solidFill>
                  <a:srgbClr val="0000FF"/>
                </a:solidFill>
              </a:rPr>
              <a:t>http://www.mrc-cbu.cam.ac.uk/people/matt-davis/personal/sine-wave-speech</a:t>
            </a:r>
            <a:r>
              <a:rPr lang="en-GB" sz="1000" dirty="0" smtClean="0">
                <a:solidFill>
                  <a:srgbClr val="0000FF"/>
                </a:solidFill>
              </a:rPr>
              <a:t>/</a:t>
            </a:r>
          </a:p>
        </p:txBody>
      </p:sp>
      <p:sp>
        <p:nvSpPr>
          <p:cNvPr id="12" name="Action Button: Sound 11">
            <a:hlinkClick r:id="" action="ppaction://noaction" highlightClick="1">
              <a:snd r:embed="rId4" name="sws_d1.wav"/>
            </a:hlinkClick>
          </p:cNvPr>
          <p:cNvSpPr/>
          <p:nvPr/>
        </p:nvSpPr>
        <p:spPr>
          <a:xfrm>
            <a:off x="3642157" y="3039368"/>
            <a:ext cx="852022" cy="815154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ction Button: Sound 12">
            <a:hlinkClick r:id="" action="ppaction://noaction" highlightClick="1">
              <a:snd r:embed="rId5" name="clear_d1.wav"/>
            </a:hlinkClick>
          </p:cNvPr>
          <p:cNvSpPr/>
          <p:nvPr/>
        </p:nvSpPr>
        <p:spPr>
          <a:xfrm>
            <a:off x="7281221" y="3038089"/>
            <a:ext cx="852022" cy="815154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4320" y="2634020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Sound 1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233384" y="2622467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Sound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50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3" y="569626"/>
            <a:ext cx="6740233" cy="1735099"/>
          </a:xfrm>
        </p:spPr>
        <p:txBody>
          <a:bodyPr>
            <a:normAutofit/>
          </a:bodyPr>
          <a:lstStyle/>
          <a:p>
            <a:pPr marL="0" lvl="2" indent="0">
              <a:spcBef>
                <a:spcPts val="1000"/>
              </a:spcBef>
              <a:buNone/>
            </a:pPr>
            <a:r>
              <a:rPr lang="en-GB" sz="3200" dirty="0" smtClean="0">
                <a:solidFill>
                  <a:schemeClr val="tx1"/>
                </a:solidFill>
                <a:latin typeface="Gadugi" panose="020B0502040204020203" pitchFamily="34" charset="0"/>
                <a:ea typeface="Gadugi" panose="020B0502040204020203" pitchFamily="34" charset="0"/>
                <a:cs typeface=""/>
              </a:rPr>
              <a:t>An </a:t>
            </a:r>
            <a:r>
              <a:rPr lang="en-GB" sz="3200" dirty="0">
                <a:solidFill>
                  <a:schemeClr val="tx1"/>
                </a:solidFill>
                <a:latin typeface="Gadugi" panose="020B0502040204020203" pitchFamily="34" charset="0"/>
                <a:ea typeface="Gadugi" panose="020B0502040204020203" pitchFamily="34" charset="0"/>
                <a:cs typeface=""/>
              </a:rPr>
              <a:t>effective analogy is of the brain as </a:t>
            </a: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Gadugi" panose="020B0502040204020203" pitchFamily="34" charset="0"/>
                <a:ea typeface="Gadugi" panose="020B0502040204020203" pitchFamily="34" charset="0"/>
                <a:cs typeface=""/>
              </a:rPr>
              <a:t>a forest</a:t>
            </a:r>
            <a:r>
              <a:rPr lang="en-GB" sz="3200" dirty="0">
                <a:solidFill>
                  <a:schemeClr val="tx1"/>
                </a:solidFill>
                <a:latin typeface="Gadugi" panose="020B0502040204020203" pitchFamily="34" charset="0"/>
                <a:ea typeface="Gadugi" panose="020B0502040204020203" pitchFamily="34" charset="0"/>
                <a:cs typeface=""/>
              </a:rPr>
              <a:t>, the electrical pathways as forest pathways.  </a:t>
            </a:r>
            <a:endParaRPr lang="en-GB" sz="3200" dirty="0" smtClean="0">
              <a:solidFill>
                <a:schemeClr val="tx1"/>
              </a:solidFill>
              <a:latin typeface="Gadugi" panose="020B0502040204020203" pitchFamily="34" charset="0"/>
              <a:ea typeface="Gadugi" panose="020B0502040204020203" pitchFamily="34" charset="0"/>
              <a:cs typeface="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361" y="569626"/>
            <a:ext cx="2072505" cy="15543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208" y="2304725"/>
            <a:ext cx="2102595" cy="15769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550" y="4258038"/>
            <a:ext cx="3049253" cy="228694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69818" y="2304725"/>
            <a:ext cx="61237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adugi" panose="020B0502040204020203" pitchFamily="34" charset="0"/>
                <a:ea typeface="Gadugi" panose="020B0502040204020203" pitchFamily="34" charset="0"/>
              </a:rPr>
              <a:t>The more well-trodden paths are easier </a:t>
            </a:r>
            <a:r>
              <a:rPr lang="en-GB" sz="2400" dirty="0" smtClean="0">
                <a:latin typeface="Gadugi" panose="020B0502040204020203" pitchFamily="34" charset="0"/>
                <a:ea typeface="Gadugi" panose="020B0502040204020203" pitchFamily="34" charset="0"/>
              </a:rPr>
              <a:t>to </a:t>
            </a:r>
            <a:r>
              <a:rPr lang="en-GB" sz="2400" dirty="0">
                <a:latin typeface="Gadugi" panose="020B0502040204020203" pitchFamily="34" charset="0"/>
                <a:ea typeface="Gadugi" panose="020B0502040204020203" pitchFamily="34" charset="0"/>
              </a:rPr>
              <a:t>walk along, and are therefore more used. </a:t>
            </a:r>
          </a:p>
          <a:p>
            <a:r>
              <a:rPr lang="en-GB" dirty="0"/>
              <a:t> 			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3" y="3380509"/>
            <a:ext cx="65739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adugi" panose="020B0502040204020203" pitchFamily="34" charset="0"/>
                <a:ea typeface="Gadugi" panose="020B0502040204020203" pitchFamily="34" charset="0"/>
              </a:rPr>
              <a:t>Some pathways have been used a bit, and are fairly easy to walk along.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69818" y="4724400"/>
            <a:ext cx="5680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adugi" panose="020B0502040204020203" pitchFamily="34" charset="0"/>
                <a:ea typeface="Gadugi" panose="020B0502040204020203" pitchFamily="34" charset="0"/>
              </a:rPr>
              <a:t>Less-trodden paths are covered in                                         brambles and nettles.  But they can be cleared and made easier to walk along</a:t>
            </a:r>
          </a:p>
        </p:txBody>
      </p:sp>
    </p:spTree>
    <p:extLst>
      <p:ext uri="{BB962C8B-B14F-4D97-AF65-F5344CB8AC3E}">
        <p14:creationId xmlns:p14="http://schemas.microsoft.com/office/powerpoint/2010/main" val="207633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394137" y="366546"/>
            <a:ext cx="11524594" cy="693683"/>
          </a:xfrm>
        </p:spPr>
        <p:txBody>
          <a:bodyPr>
            <a:noAutofit/>
          </a:bodyPr>
          <a:lstStyle/>
          <a:p>
            <a:pPr lvl="0" algn="ctr"/>
            <a:r>
              <a:rPr lang="en-GB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</a:t>
            </a:r>
            <a:r>
              <a:rPr lang="en-GB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nternal voices</a:t>
            </a:r>
            <a:endParaRPr lang="en-GB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126" name="Picture 6" descr="http://cdn.coresites.factorymedia.com/twc/wp-content/uploads/2015/05/Desktop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841" y="1030490"/>
            <a:ext cx="10095187" cy="565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8108046" y="59118"/>
            <a:ext cx="3932240" cy="307428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Ideas from Dr Steve Peters “The Chimp Paradox”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233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851339" y="1941836"/>
            <a:ext cx="8623736" cy="33422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 fontScale="70000" lnSpcReduction="20000"/>
          </a:bodyPr>
          <a:lstStyle>
            <a:lvl1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None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6200" dirty="0" smtClean="0"/>
              <a:t>Manage emotional responses</a:t>
            </a:r>
          </a:p>
          <a:p>
            <a:pPr marL="1143000" indent="-11430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6200" dirty="0" smtClean="0"/>
              <a:t>Recognise your “chimp” voice </a:t>
            </a:r>
          </a:p>
          <a:p>
            <a:pPr marL="1143000" indent="-11430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6200" dirty="0" smtClean="0"/>
              <a:t>Use growth </a:t>
            </a:r>
            <a:r>
              <a:rPr lang="en-GB" sz="6200" dirty="0" err="1" smtClean="0"/>
              <a:t>mindset</a:t>
            </a:r>
            <a:r>
              <a:rPr lang="en-GB" sz="6200" dirty="0" smtClean="0"/>
              <a:t> language for “self talk”</a:t>
            </a:r>
          </a:p>
          <a:p>
            <a:pPr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</a:pPr>
            <a:r>
              <a:rPr lang="en-GB" sz="2400" dirty="0" smtClean="0"/>
              <a:t>	</a:t>
            </a:r>
            <a:endParaRPr lang="en-GB" sz="3000" dirty="0"/>
          </a:p>
        </p:txBody>
      </p:sp>
      <p:sp>
        <p:nvSpPr>
          <p:cNvPr id="6" name="Cloud Callout 5"/>
          <p:cNvSpPr/>
          <p:nvPr/>
        </p:nvSpPr>
        <p:spPr>
          <a:xfrm>
            <a:off x="8497614" y="3362072"/>
            <a:ext cx="3484179" cy="2554013"/>
          </a:xfrm>
          <a:prstGeom prst="cloudCallout">
            <a:avLst/>
          </a:prstGeom>
          <a:solidFill>
            <a:srgbClr val="D9FA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 rot="20877408">
            <a:off x="8840517" y="4038915"/>
            <a:ext cx="42093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solidFill>
                  <a:srgbClr val="0000FF"/>
                </a:solidFill>
              </a:rPr>
              <a:t>I can’t do this </a:t>
            </a:r>
          </a:p>
          <a:p>
            <a:r>
              <a:rPr lang="en-GB" sz="3600" i="1" dirty="0" smtClean="0">
                <a:solidFill>
                  <a:srgbClr val="0000FF"/>
                </a:solidFill>
              </a:rPr>
              <a:t>… yet!</a:t>
            </a:r>
            <a:endParaRPr lang="en-GB" sz="3600" i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36883" y="378372"/>
            <a:ext cx="50607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Internal Voices</a:t>
            </a:r>
            <a:endParaRPr lang="en-GB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304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506440" y="1484784"/>
            <a:ext cx="6934884" cy="4857402"/>
          </a:xfrm>
        </p:spPr>
        <p:txBody>
          <a:bodyPr>
            <a:normAutofit/>
          </a:bodyPr>
          <a:lstStyle/>
          <a:p>
            <a:pPr marL="536575" indent="-536575">
              <a:spcAft>
                <a:spcPts val="400"/>
              </a:spcAft>
              <a:buClr>
                <a:srgbClr val="3333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3600" dirty="0"/>
              <a:t>The fear of making </a:t>
            </a:r>
            <a:r>
              <a:rPr lang="en-GB" sz="3600" dirty="0" smtClean="0"/>
              <a:t>mistakes and    associated </a:t>
            </a:r>
            <a:r>
              <a:rPr lang="en-GB" sz="3600" dirty="0"/>
              <a:t>shame </a:t>
            </a:r>
            <a:r>
              <a:rPr lang="en-GB" sz="3600" dirty="0" smtClean="0"/>
              <a:t>and embarrassment </a:t>
            </a:r>
            <a:r>
              <a:rPr lang="en-GB" sz="3600" dirty="0"/>
              <a:t>can stop pupils from trying.</a:t>
            </a:r>
          </a:p>
          <a:p>
            <a:pPr marL="536575" indent="-536575">
              <a:spcAft>
                <a:spcPts val="400"/>
              </a:spcAft>
              <a:buClr>
                <a:srgbClr val="3333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3600" dirty="0" smtClean="0"/>
              <a:t>Don’t </a:t>
            </a:r>
            <a:r>
              <a:rPr lang="en-GB" sz="3600" dirty="0"/>
              <a:t>let pupils blame </a:t>
            </a:r>
            <a:r>
              <a:rPr lang="en-GB" sz="3600" dirty="0" smtClean="0"/>
              <a:t>others for failure </a:t>
            </a:r>
            <a:r>
              <a:rPr lang="en-GB" sz="3600" dirty="0"/>
              <a:t>and mistakes.</a:t>
            </a:r>
          </a:p>
          <a:p>
            <a:pPr marL="536575" indent="-536575">
              <a:spcAft>
                <a:spcPts val="400"/>
              </a:spcAft>
              <a:buClr>
                <a:srgbClr val="3333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3600" dirty="0"/>
              <a:t>Make the most of </a:t>
            </a:r>
            <a:r>
              <a:rPr lang="en-GB" sz="3600" dirty="0" smtClean="0"/>
              <a:t>their mistakes</a:t>
            </a:r>
            <a:r>
              <a:rPr lang="en-GB" sz="3600" dirty="0"/>
              <a:t>:</a:t>
            </a:r>
            <a:r>
              <a:rPr lang="en-GB" sz="3600" dirty="0" smtClean="0"/>
              <a:t> </a:t>
            </a:r>
            <a:r>
              <a:rPr lang="en-GB" sz="4800" dirty="0" smtClean="0">
                <a:solidFill>
                  <a:srgbClr val="0000FF"/>
                </a:solidFill>
              </a:rPr>
              <a:t>celebrate </a:t>
            </a:r>
            <a:r>
              <a:rPr lang="en-GB" sz="4800" dirty="0">
                <a:solidFill>
                  <a:srgbClr val="0000FF"/>
                </a:solidFill>
              </a:rPr>
              <a:t>mistakes</a:t>
            </a:r>
            <a:r>
              <a:rPr lang="en-GB" sz="3600" dirty="0">
                <a:solidFill>
                  <a:srgbClr val="0000FF"/>
                </a:solidFill>
              </a:rPr>
              <a:t>!</a:t>
            </a:r>
          </a:p>
        </p:txBody>
      </p:sp>
      <p:sp>
        <p:nvSpPr>
          <p:cNvPr id="3" name="Rectangle 3"/>
          <p:cNvSpPr/>
          <p:nvPr/>
        </p:nvSpPr>
        <p:spPr>
          <a:xfrm>
            <a:off x="2510959" y="116631"/>
            <a:ext cx="7107715" cy="101566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R="0" lvl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 dirty="0">
                <a:solidFill>
                  <a:srgbClr val="0000FF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Celebrating </a:t>
            </a:r>
            <a:r>
              <a:rPr lang="en-GB" sz="6000" b="1" i="0" u="none" strike="noStrike" kern="1200" cap="none" spc="0" baseline="0" dirty="0" err="1">
                <a:solidFill>
                  <a:srgbClr val="0000FF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misstakes</a:t>
            </a:r>
            <a:endParaRPr lang="en-GB" sz="6000" b="1" i="0" u="none" strike="noStrike" kern="1200" cap="none" spc="0" baseline="0" dirty="0">
              <a:solidFill>
                <a:srgbClr val="0000FF"/>
              </a:solidFill>
              <a:effectLst>
                <a:outerShdw dist="39995" dir="5400000">
                  <a:srgbClr val="000000"/>
                </a:outerShdw>
              </a:effectLst>
              <a:uFillTx/>
              <a:latin typeface="Calibri"/>
              <a:ea typeface=""/>
              <a:cs typeface=""/>
            </a:endParaRPr>
          </a:p>
        </p:txBody>
      </p:sp>
      <p:pic>
        <p:nvPicPr>
          <p:cNvPr id="4" name="Picture 2" descr="http://media-cache-ak0.pinimg.com/236x/4d/5f/10/4d5f106509ed069fce15de8a0f7e8a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640830" y="1357371"/>
            <a:ext cx="3955685" cy="5112227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11531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1740560" y="1198421"/>
            <a:ext cx="8640961" cy="4137321"/>
          </a:xfrm>
        </p:spPr>
        <p:txBody>
          <a:bodyPr/>
          <a:lstStyle/>
          <a:p>
            <a:pPr lvl="0" algn="ctr">
              <a:buNone/>
            </a:pPr>
            <a:r>
              <a:rPr lang="en-GB" i="1" dirty="0"/>
              <a:t>“I’m no good at swimming.”</a:t>
            </a:r>
          </a:p>
          <a:p>
            <a:pPr lvl="0" algn="ctr">
              <a:buNone/>
            </a:pPr>
            <a:r>
              <a:rPr lang="en-GB" i="1" dirty="0"/>
              <a:t>“Spelling was never my thing, my talent was in maths.”</a:t>
            </a:r>
          </a:p>
          <a:p>
            <a:pPr lvl="0" algn="ctr">
              <a:buNone/>
            </a:pPr>
            <a:endParaRPr lang="en-GB" sz="1200" i="1" dirty="0">
              <a:solidFill>
                <a:srgbClr val="FF0000"/>
              </a:solidFill>
            </a:endParaRPr>
          </a:p>
          <a:p>
            <a:pPr marL="361946" lvl="0" indent="-361946">
              <a:buClr>
                <a:srgbClr val="FF0000"/>
              </a:buClr>
              <a:buSzPct val="110000"/>
            </a:pPr>
            <a:r>
              <a:rPr lang="en-GB" sz="2600" dirty="0"/>
              <a:t>Don’t describe </a:t>
            </a:r>
            <a:r>
              <a:rPr lang="en-GB" sz="2600" u="sng" dirty="0"/>
              <a:t>yourself</a:t>
            </a:r>
            <a:r>
              <a:rPr lang="en-GB" sz="2600" dirty="0"/>
              <a:t> with fixed </a:t>
            </a:r>
            <a:r>
              <a:rPr lang="en-GB" sz="2600" dirty="0" err="1"/>
              <a:t>mindset</a:t>
            </a:r>
            <a:r>
              <a:rPr lang="en-GB" sz="2600" dirty="0"/>
              <a:t> language.</a:t>
            </a:r>
          </a:p>
          <a:p>
            <a:pPr marL="361946" lvl="0" indent="-361946">
              <a:buClr>
                <a:srgbClr val="FF0000"/>
              </a:buClr>
              <a:buSzPct val="110000"/>
            </a:pPr>
            <a:r>
              <a:rPr lang="en-GB" sz="2600" dirty="0" smtClean="0"/>
              <a:t>Talk about the challenges you have faced, how you succeeded and your new goals.</a:t>
            </a:r>
            <a:endParaRPr lang="en-GB" sz="2600" dirty="0"/>
          </a:p>
          <a:p>
            <a:pPr marL="361946" lvl="0" indent="-361946">
              <a:buClr>
                <a:srgbClr val="FF0000"/>
              </a:buClr>
              <a:buSzPct val="110000"/>
            </a:pPr>
            <a:r>
              <a:rPr lang="en-GB" sz="2600" dirty="0" smtClean="0"/>
              <a:t>Or talk about </a:t>
            </a:r>
            <a:r>
              <a:rPr lang="en-GB" sz="2600" dirty="0"/>
              <a:t>how you have not achieved something because you didn’t stick at it, or haven’t stuck at it YET.</a:t>
            </a:r>
          </a:p>
        </p:txBody>
      </p:sp>
      <p:sp>
        <p:nvSpPr>
          <p:cNvPr id="3" name="Rectangle 4"/>
          <p:cNvSpPr/>
          <p:nvPr/>
        </p:nvSpPr>
        <p:spPr>
          <a:xfrm>
            <a:off x="1740560" y="188640"/>
            <a:ext cx="8640961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>
                <a:solidFill>
                  <a:srgbClr val="FFCC00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Model the behaviour you want</a:t>
            </a:r>
          </a:p>
        </p:txBody>
      </p:sp>
      <p:pic>
        <p:nvPicPr>
          <p:cNvPr id="4" name="Picture 2" descr="http://blog.zerodean.com/wp-content/uploads/2012/03/dont-limit-your-challenges-challenge-your-limit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67610" y="4786298"/>
            <a:ext cx="2448269" cy="1698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" descr="http://chennaichallenge.files.wordpress.com/2013/04/challenge-612x300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571716" y="4861773"/>
            <a:ext cx="3804205" cy="16232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8" descr="http://www.footprintnetwork.org/images/speranza_boat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647627" y="4859350"/>
            <a:ext cx="2448269" cy="1625656"/>
          </a:xfrm>
          <a:prstGeom prst="rect">
            <a:avLst/>
          </a:prstGeom>
          <a:noFill/>
          <a:ln w="38103" cap="flat">
            <a:solidFill>
              <a:srgbClr val="000000"/>
            </a:solidFill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35058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829287" y="1368759"/>
            <a:ext cx="10877550" cy="5164549"/>
          </a:xfrm>
        </p:spPr>
        <p:txBody>
          <a:bodyPr>
            <a:normAutofit fontScale="92500" lnSpcReduction="20000"/>
          </a:bodyPr>
          <a:lstStyle/>
          <a:p>
            <a:pPr lvl="0" algn="ctr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39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9995" dir="5400000">
                    <a:srgbClr val="000000"/>
                  </a:outerShdw>
                </a:effectLst>
              </a:rPr>
              <a:t>We may encourage </a:t>
            </a:r>
            <a:r>
              <a:rPr lang="en-GB" sz="3900" b="1" dirty="0">
                <a:solidFill>
                  <a:srgbClr val="FF0000"/>
                </a:solidFill>
                <a:effectLst>
                  <a:outerShdw dist="39995" dir="5400000">
                    <a:srgbClr val="000000"/>
                  </a:outerShdw>
                </a:effectLst>
              </a:rPr>
              <a:t>Fixed </a:t>
            </a:r>
            <a:r>
              <a:rPr lang="en-GB" sz="3900" b="1" dirty="0" err="1">
                <a:solidFill>
                  <a:srgbClr val="FF0000"/>
                </a:solidFill>
                <a:effectLst>
                  <a:outerShdw dist="39995" dir="5400000">
                    <a:srgbClr val="000000"/>
                  </a:outerShdw>
                </a:effectLst>
              </a:rPr>
              <a:t>Mindsets</a:t>
            </a:r>
            <a:r>
              <a:rPr lang="en-GB" sz="3900" b="1" dirty="0">
                <a:solidFill>
                  <a:srgbClr val="FF0000"/>
                </a:solidFill>
                <a:effectLst>
                  <a:outerShdw dist="39995" dir="5400000">
                    <a:srgbClr val="000000"/>
                  </a:outerShdw>
                </a:effectLst>
              </a:rPr>
              <a:t> </a:t>
            </a:r>
            <a:r>
              <a:rPr lang="en-GB" sz="39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9995" dir="5400000">
                    <a:srgbClr val="000000"/>
                  </a:outerShdw>
                </a:effectLst>
              </a:rPr>
              <a:t>without </a:t>
            </a:r>
            <a:r>
              <a:rPr lang="en-GB" sz="39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9995" dir="5400000">
                    <a:srgbClr val="000000"/>
                  </a:outerShdw>
                </a:effectLst>
              </a:rPr>
              <a:t>realising</a:t>
            </a:r>
          </a:p>
          <a:p>
            <a:pPr lvl="0" algn="ctr">
              <a:lnSpc>
                <a:spcPct val="80000"/>
              </a:lnSpc>
              <a:spcBef>
                <a:spcPts val="1200"/>
              </a:spcBef>
              <a:buNone/>
            </a:pPr>
            <a:endParaRPr lang="en-GB" sz="2600" b="1" u="sng" dirty="0" smtClean="0">
              <a:solidFill>
                <a:srgbClr val="0033CC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600" b="1" u="sng" dirty="0" smtClean="0">
                <a:solidFill>
                  <a:srgbClr val="0000FF"/>
                </a:solidFill>
              </a:rPr>
              <a:t>Negatively …</a:t>
            </a:r>
            <a:endParaRPr lang="en-GB" sz="2600" b="1" u="sng" dirty="0">
              <a:solidFill>
                <a:srgbClr val="0000FF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“Oh dear, you’re </a:t>
            </a:r>
            <a:r>
              <a:rPr lang="en-GB" sz="2600" dirty="0">
                <a:solidFill>
                  <a:schemeClr val="tx1"/>
                </a:solidFill>
              </a:rPr>
              <a:t>not good at </a:t>
            </a:r>
            <a:r>
              <a:rPr lang="en-GB" sz="2600" dirty="0" smtClean="0">
                <a:solidFill>
                  <a:schemeClr val="tx1"/>
                </a:solidFill>
              </a:rPr>
              <a:t>this, are you?”</a:t>
            </a:r>
            <a:endParaRPr lang="en-GB" sz="2600" dirty="0">
              <a:solidFill>
                <a:schemeClr val="tx1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>
                <a:solidFill>
                  <a:schemeClr val="tx1"/>
                </a:solidFill>
              </a:rPr>
              <a:t>“Never </a:t>
            </a:r>
            <a:r>
              <a:rPr lang="en-GB" sz="2600" dirty="0" smtClean="0">
                <a:solidFill>
                  <a:schemeClr val="tx1"/>
                </a:solidFill>
              </a:rPr>
              <a:t>mind, </a:t>
            </a:r>
            <a:r>
              <a:rPr lang="en-GB" sz="2600" dirty="0">
                <a:solidFill>
                  <a:schemeClr val="tx1"/>
                </a:solidFill>
              </a:rPr>
              <a:t>you are </a:t>
            </a:r>
            <a:r>
              <a:rPr lang="en-GB" sz="2600" dirty="0" smtClean="0">
                <a:solidFill>
                  <a:schemeClr val="tx1"/>
                </a:solidFill>
              </a:rPr>
              <a:t>more creative than scientific.”</a:t>
            </a:r>
            <a:endParaRPr lang="en-GB" sz="2600" dirty="0">
              <a:solidFill>
                <a:schemeClr val="tx1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“That’s too hard for you.  Try an easier one.”</a:t>
            </a:r>
            <a:endParaRPr lang="en-GB" sz="2600" dirty="0">
              <a:solidFill>
                <a:schemeClr val="tx1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spcAft>
                <a:spcPts val="1600"/>
              </a:spcAft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“You can’t be good at everything.”</a:t>
            </a:r>
          </a:p>
          <a:p>
            <a:pPr lvl="0">
              <a:lnSpc>
                <a:spcPct val="80000"/>
              </a:lnSpc>
              <a:spcBef>
                <a:spcPts val="1200"/>
              </a:spcBef>
              <a:spcAft>
                <a:spcPts val="1600"/>
              </a:spcAft>
              <a:buNone/>
            </a:pPr>
            <a:r>
              <a:rPr lang="en-GB" sz="2600" b="1" dirty="0" smtClean="0">
                <a:solidFill>
                  <a:srgbClr val="3333FF"/>
                </a:solidFill>
              </a:rPr>
              <a:t>			</a:t>
            </a:r>
            <a:r>
              <a:rPr lang="en-GB" sz="2600" b="1" u="sng" dirty="0" smtClean="0">
                <a:solidFill>
                  <a:srgbClr val="3333FF"/>
                </a:solidFill>
              </a:rPr>
              <a:t>and Positively</a:t>
            </a:r>
            <a:r>
              <a:rPr lang="en-GB" sz="2600" b="1" dirty="0" smtClean="0">
                <a:solidFill>
                  <a:srgbClr val="3333FF"/>
                </a:solidFill>
              </a:rPr>
              <a:t>:</a:t>
            </a:r>
            <a:endParaRPr lang="en-GB" sz="2600" b="1" dirty="0">
              <a:solidFill>
                <a:srgbClr val="3333FF"/>
              </a:solidFill>
            </a:endParaRPr>
          </a:p>
          <a:p>
            <a:pPr lvl="1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200" b="1" dirty="0" smtClean="0">
                <a:solidFill>
                  <a:srgbClr val="C00000"/>
                </a:solidFill>
              </a:rPr>
              <a:t>			</a:t>
            </a:r>
            <a:r>
              <a:rPr lang="en-GB" sz="2600" dirty="0" smtClean="0">
                <a:solidFill>
                  <a:schemeClr val="tx1"/>
                </a:solidFill>
              </a:rPr>
              <a:t>“</a:t>
            </a:r>
            <a:r>
              <a:rPr lang="en-GB" sz="2600" dirty="0">
                <a:solidFill>
                  <a:schemeClr val="tx1"/>
                </a:solidFill>
              </a:rPr>
              <a:t>You are such a smart boy!”</a:t>
            </a:r>
          </a:p>
          <a:p>
            <a:pPr lvl="1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			“</a:t>
            </a:r>
            <a:r>
              <a:rPr lang="en-GB" sz="2600" dirty="0">
                <a:solidFill>
                  <a:schemeClr val="tx1"/>
                </a:solidFill>
              </a:rPr>
              <a:t>You are really good at </a:t>
            </a:r>
            <a:r>
              <a:rPr lang="en-GB" sz="2600" dirty="0" smtClean="0">
                <a:solidFill>
                  <a:schemeClr val="tx1"/>
                </a:solidFill>
              </a:rPr>
              <a:t>maths.”</a:t>
            </a:r>
            <a:endParaRPr lang="en-GB" sz="2600" dirty="0">
              <a:solidFill>
                <a:schemeClr val="tx1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			“</a:t>
            </a:r>
            <a:r>
              <a:rPr lang="en-GB" sz="2600" dirty="0">
                <a:solidFill>
                  <a:schemeClr val="tx1"/>
                </a:solidFill>
              </a:rPr>
              <a:t>This is definitely </a:t>
            </a:r>
            <a:r>
              <a:rPr lang="en-GB" sz="2600" dirty="0" smtClean="0">
                <a:solidFill>
                  <a:schemeClr val="tx1"/>
                </a:solidFill>
              </a:rPr>
              <a:t>one of your talents.”</a:t>
            </a:r>
            <a:endParaRPr lang="en-GB" sz="2600" dirty="0">
              <a:solidFill>
                <a:schemeClr val="tx1"/>
              </a:solidFill>
            </a:endParaRPr>
          </a:p>
          <a:p>
            <a:pPr lvl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			“</a:t>
            </a:r>
            <a:r>
              <a:rPr lang="en-GB" sz="2600" dirty="0">
                <a:solidFill>
                  <a:schemeClr val="tx1"/>
                </a:solidFill>
              </a:rPr>
              <a:t>You </a:t>
            </a:r>
            <a:r>
              <a:rPr lang="en-GB" sz="2600" dirty="0" smtClean="0">
                <a:solidFill>
                  <a:schemeClr val="tx1"/>
                </a:solidFill>
              </a:rPr>
              <a:t>have always been good at this.”</a:t>
            </a:r>
            <a:endParaRPr lang="en-GB" sz="26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3" name="Rectangle 3"/>
          <p:cNvSpPr/>
          <p:nvPr/>
        </p:nvSpPr>
        <p:spPr>
          <a:xfrm>
            <a:off x="1734955" y="190460"/>
            <a:ext cx="8715439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 smtClean="0">
                <a:solidFill>
                  <a:srgbClr val="0000FF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The Language of Praise</a:t>
            </a:r>
            <a:endParaRPr lang="en-GB" sz="5000" b="1" i="0" u="none" strike="noStrike" kern="1200" cap="none" spc="0" baseline="0" dirty="0">
              <a:solidFill>
                <a:srgbClr val="0000FF"/>
              </a:solidFill>
              <a:effectLst>
                <a:outerShdw dist="39995" dir="5400000">
                  <a:srgbClr val="000000"/>
                </a:outerShdw>
              </a:effectLst>
              <a:uFillTx/>
              <a:latin typeface="Calibri"/>
              <a:ea typeface=""/>
              <a:cs typeface=""/>
            </a:endParaRPr>
          </a:p>
        </p:txBody>
      </p:sp>
      <p:pic>
        <p:nvPicPr>
          <p:cNvPr id="4" name="Picture 2" descr="http://ec.l.thumbs.canstockphoto.com/canstock80932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20580" y="4886895"/>
            <a:ext cx="1428750" cy="14287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http://www.teleanalysis.com/wp-content/uploads/2014/03/Customer_Experiences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883655" y="4427391"/>
            <a:ext cx="2310295" cy="117387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 descr="http://thumbs.dreamstime.com/z/super-d-word-best-choice-powerful-great-compliment-letters-to-illustrate-doing-job-task-assignment-praise-3405774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403255" y="5099942"/>
            <a:ext cx="2094277" cy="14089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7083" y="2681338"/>
            <a:ext cx="948220" cy="9356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03202" y="2042225"/>
            <a:ext cx="1562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Bradley Hand ITC" panose="03070402050302030203" pitchFamily="66" charset="0"/>
              </a:rPr>
              <a:t>3/10</a:t>
            </a:r>
            <a:endParaRPr lang="en-GB" sz="48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79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876301" y="1987707"/>
            <a:ext cx="6946900" cy="4137321"/>
          </a:xfrm>
        </p:spPr>
        <p:txBody>
          <a:bodyPr>
            <a:normAutofit lnSpcReduction="10000"/>
          </a:bodyPr>
          <a:lstStyle/>
          <a:p>
            <a:pPr lvl="0">
              <a:lnSpc>
                <a:spcPct val="80000"/>
              </a:lnSpc>
              <a:spcAft>
                <a:spcPts val="1800"/>
              </a:spcAft>
              <a:buNone/>
            </a:pPr>
            <a:r>
              <a:rPr lang="en-GB" dirty="0">
                <a:solidFill>
                  <a:srgbClr val="3333CC"/>
                </a:solidFill>
                <a:latin typeface="Century Schoolbook" pitchFamily="18"/>
              </a:rPr>
              <a:t> …</a:t>
            </a:r>
            <a:r>
              <a:rPr lang="en-GB" sz="3600" b="1" dirty="0" smtClean="0">
                <a:solidFill>
                  <a:srgbClr val="3333CC"/>
                </a:solidFill>
                <a:latin typeface="Calibri Light"/>
              </a:rPr>
              <a:t>temporarily </a:t>
            </a:r>
            <a:r>
              <a:rPr lang="en-GB" sz="3600" b="1" dirty="0">
                <a:solidFill>
                  <a:srgbClr val="3333CC"/>
                </a:solidFill>
                <a:latin typeface="Calibri Light"/>
              </a:rPr>
              <a:t>high </a:t>
            </a:r>
            <a:r>
              <a:rPr lang="en-GB" sz="3600" b="1" dirty="0" smtClean="0">
                <a:solidFill>
                  <a:srgbClr val="3333CC"/>
                </a:solidFill>
                <a:latin typeface="Calibri Light"/>
              </a:rPr>
              <a:t>self-esteem, but the  </a:t>
            </a:r>
            <a:r>
              <a:rPr lang="en-GB" sz="3600" b="1" dirty="0">
                <a:solidFill>
                  <a:srgbClr val="3333CC"/>
                </a:solidFill>
                <a:latin typeface="Calibri Light"/>
              </a:rPr>
              <a:t>longer </a:t>
            </a:r>
            <a:r>
              <a:rPr lang="en-GB" sz="3600" b="1" dirty="0" smtClean="0">
                <a:solidFill>
                  <a:srgbClr val="3333CC"/>
                </a:solidFill>
                <a:latin typeface="Calibri Light"/>
              </a:rPr>
              <a:t>term implications are:</a:t>
            </a:r>
            <a:endParaRPr lang="en-GB" sz="3600" b="1" dirty="0">
              <a:solidFill>
                <a:srgbClr val="3333CC"/>
              </a:solidFill>
              <a:latin typeface="Calibri Light"/>
            </a:endParaRPr>
          </a:p>
          <a:p>
            <a:pPr marL="546098" lvl="1" indent="-457200">
              <a:lnSpc>
                <a:spcPct val="80000"/>
              </a:lnSpc>
              <a:spcAft>
                <a:spcPts val="600"/>
              </a:spcAft>
              <a:buClr>
                <a:srgbClr val="3333CC"/>
              </a:buClr>
              <a:buSzPct val="110000"/>
              <a:buFont typeface="Calibri Light" panose="020F0302020204030204" pitchFamily="34" charset="0"/>
              <a:buChar char="₋"/>
            </a:pPr>
            <a:r>
              <a:rPr lang="en-GB" sz="2600" dirty="0">
                <a:latin typeface="Calibri Light"/>
              </a:rPr>
              <a:t>w</a:t>
            </a:r>
            <a:r>
              <a:rPr lang="en-GB" sz="2600" dirty="0" smtClean="0">
                <a:latin typeface="Calibri Light"/>
              </a:rPr>
              <a:t>hen </a:t>
            </a:r>
            <a:r>
              <a:rPr lang="en-GB" sz="2600" dirty="0">
                <a:latin typeface="Calibri Light"/>
              </a:rPr>
              <a:t>they fail or are challenged</a:t>
            </a:r>
            <a:r>
              <a:rPr lang="en-GB" sz="2600" dirty="0" smtClean="0">
                <a:latin typeface="Calibri Light"/>
              </a:rPr>
              <a:t>, they </a:t>
            </a:r>
            <a:r>
              <a:rPr lang="en-GB" sz="2600" dirty="0">
                <a:latin typeface="Calibri Light"/>
              </a:rPr>
              <a:t>don’t know how to put it right, </a:t>
            </a:r>
            <a:r>
              <a:rPr lang="en-GB" sz="2600" dirty="0" smtClean="0">
                <a:latin typeface="Calibri Light"/>
              </a:rPr>
              <a:t>and </a:t>
            </a:r>
            <a:r>
              <a:rPr lang="en-GB" sz="2600" dirty="0">
                <a:latin typeface="Calibri Light"/>
              </a:rPr>
              <a:t>instead </a:t>
            </a:r>
            <a:r>
              <a:rPr lang="en-GB" sz="2600" dirty="0" smtClean="0">
                <a:latin typeface="Calibri Light"/>
              </a:rPr>
              <a:t>they re-evaluate their ability.</a:t>
            </a:r>
            <a:endParaRPr lang="en-GB" sz="2600" dirty="0">
              <a:latin typeface="Calibri Light"/>
            </a:endParaRPr>
          </a:p>
          <a:p>
            <a:pPr marL="546098" lvl="1" indent="-457200">
              <a:lnSpc>
                <a:spcPct val="80000"/>
              </a:lnSpc>
              <a:spcAft>
                <a:spcPts val="600"/>
              </a:spcAft>
              <a:buClr>
                <a:srgbClr val="3333CC"/>
              </a:buClr>
              <a:buSzPct val="110000"/>
              <a:buFont typeface="Calibri Light" panose="020F0302020204030204" pitchFamily="34" charset="0"/>
              <a:buChar char="₋"/>
            </a:pPr>
            <a:r>
              <a:rPr lang="en-GB" sz="2600" dirty="0">
                <a:latin typeface="Calibri Light"/>
              </a:rPr>
              <a:t>t</a:t>
            </a:r>
            <a:r>
              <a:rPr lang="en-GB" sz="2600" dirty="0" smtClean="0">
                <a:latin typeface="Calibri Light"/>
              </a:rPr>
              <a:t>heir self-esteem is insecure and they are easily stressed.</a:t>
            </a:r>
            <a:endParaRPr lang="en-GB" sz="2600" dirty="0">
              <a:latin typeface="Calibri Light"/>
            </a:endParaRPr>
          </a:p>
          <a:p>
            <a:pPr marL="546098" lvl="1" indent="-457200">
              <a:lnSpc>
                <a:spcPct val="80000"/>
              </a:lnSpc>
              <a:spcAft>
                <a:spcPts val="600"/>
              </a:spcAft>
              <a:buClr>
                <a:srgbClr val="3333CC"/>
              </a:buClr>
              <a:buSzPct val="110000"/>
              <a:buFont typeface="Calibri Light" panose="020F0302020204030204" pitchFamily="34" charset="0"/>
              <a:buChar char="₋"/>
            </a:pPr>
            <a:r>
              <a:rPr lang="en-GB" sz="2600" dirty="0">
                <a:latin typeface="Calibri Light"/>
              </a:rPr>
              <a:t>t</a:t>
            </a:r>
            <a:r>
              <a:rPr lang="en-GB" sz="2600" dirty="0" smtClean="0">
                <a:latin typeface="Calibri Light"/>
              </a:rPr>
              <a:t>hey avoid difficult tasks in the future to avoid failure.</a:t>
            </a:r>
          </a:p>
          <a:p>
            <a:pPr marL="546098" lvl="1" indent="-457200">
              <a:lnSpc>
                <a:spcPct val="80000"/>
              </a:lnSpc>
              <a:spcAft>
                <a:spcPts val="600"/>
              </a:spcAft>
              <a:buClr>
                <a:srgbClr val="3333CC"/>
              </a:buClr>
              <a:buSzPct val="110000"/>
              <a:buFont typeface="Calibri Light" panose="020F0302020204030204" pitchFamily="34" charset="0"/>
              <a:buChar char="₋"/>
            </a:pPr>
            <a:r>
              <a:rPr lang="en-GB" sz="2600" dirty="0">
                <a:latin typeface="Calibri Light"/>
              </a:rPr>
              <a:t>o</a:t>
            </a:r>
            <a:r>
              <a:rPr lang="en-GB" sz="2600" dirty="0" smtClean="0">
                <a:latin typeface="Calibri Light"/>
              </a:rPr>
              <a:t>ver time, their attainment drops.</a:t>
            </a:r>
            <a:endParaRPr lang="en-GB" sz="2600" dirty="0">
              <a:latin typeface="Calibri Light"/>
            </a:endParaRPr>
          </a:p>
          <a:p>
            <a:pPr marL="363538" lvl="1" indent="-274640">
              <a:lnSpc>
                <a:spcPct val="80000"/>
              </a:lnSpc>
              <a:buNone/>
            </a:pPr>
            <a:endParaRPr lang="en-GB" sz="800" dirty="0">
              <a:latin typeface="Century Schoolbook" pitchFamily="18"/>
            </a:endParaRPr>
          </a:p>
          <a:p>
            <a:pPr lvl="1">
              <a:lnSpc>
                <a:spcPct val="80000"/>
              </a:lnSpc>
              <a:buNone/>
            </a:pPr>
            <a:endParaRPr lang="en-GB" sz="1900" dirty="0">
              <a:latin typeface="Century Schoolbook" pitchFamily="18"/>
            </a:endParaRPr>
          </a:p>
          <a:p>
            <a:pPr lvl="0">
              <a:lnSpc>
                <a:spcPct val="80000"/>
              </a:lnSpc>
            </a:pPr>
            <a:endParaRPr lang="en-GB" sz="800" dirty="0">
              <a:latin typeface="Century Schoolbook" pitchFamily="18"/>
            </a:endParaRPr>
          </a:p>
          <a:p>
            <a:pPr lvl="0"/>
            <a:endParaRPr lang="en-GB" dirty="0"/>
          </a:p>
        </p:txBody>
      </p:sp>
      <p:sp>
        <p:nvSpPr>
          <p:cNvPr id="3" name="Rectangle 5"/>
          <p:cNvSpPr/>
          <p:nvPr/>
        </p:nvSpPr>
        <p:spPr>
          <a:xfrm>
            <a:off x="876301" y="242201"/>
            <a:ext cx="10335715" cy="156966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dirty="0">
                <a:solidFill>
                  <a:srgbClr val="3333CC"/>
                </a:solidFill>
                <a:effectLst>
                  <a:outerShdw dist="39995" dir="5400000">
                    <a:srgbClr val="000000"/>
                  </a:outerShdw>
                </a:effectLst>
                <a:latin typeface="Calibri"/>
                <a:ea typeface=""/>
                <a:cs typeface=""/>
              </a:rPr>
              <a:t>P</a:t>
            </a:r>
            <a:r>
              <a:rPr lang="en-GB" sz="4800" b="1" i="0" u="none" strike="noStrike" kern="1200" cap="none" spc="0" baseline="0" dirty="0" smtClean="0">
                <a:solidFill>
                  <a:srgbClr val="3333CC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erson/ability </a:t>
            </a:r>
            <a:r>
              <a:rPr lang="en-GB" sz="4800" b="1" i="0" u="none" strike="noStrike" kern="1200" cap="none" spc="0" baseline="0" dirty="0">
                <a:solidFill>
                  <a:srgbClr val="3333CC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focused feedback causes...</a:t>
            </a:r>
          </a:p>
        </p:txBody>
      </p:sp>
      <p:pic>
        <p:nvPicPr>
          <p:cNvPr id="4" name="Picture 2" descr="http://everydaylife.globalpost.com/DM-Resize/photos.demandstudios.com/getty/article/56/184/80472283.jpg?w=600&amp;h=600&amp;keep_ratio=1&amp;webp=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89680" y="1987706"/>
            <a:ext cx="2758214" cy="4137321"/>
          </a:xfrm>
          <a:prstGeom prst="rect">
            <a:avLst/>
          </a:prstGeom>
          <a:noFill/>
          <a:ln w="38100" cap="flat">
            <a:solidFill>
              <a:srgbClr val="3333CC"/>
            </a:solidFill>
          </a:ln>
        </p:spPr>
      </p:pic>
    </p:spTree>
    <p:extLst>
      <p:ext uri="{BB962C8B-B14F-4D97-AF65-F5344CB8AC3E}">
        <p14:creationId xmlns:p14="http://schemas.microsoft.com/office/powerpoint/2010/main" val="175587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928463" y="1357353"/>
            <a:ext cx="10311615" cy="4663933"/>
          </a:xfrm>
        </p:spPr>
        <p:txBody>
          <a:bodyPr>
            <a:normAutofit lnSpcReduction="10000"/>
          </a:bodyPr>
          <a:lstStyle/>
          <a:p>
            <a:pPr lvl="0">
              <a:lnSpc>
                <a:spcPct val="70000"/>
              </a:lnSpc>
              <a:spcAft>
                <a:spcPts val="600"/>
              </a:spcAft>
              <a:buNone/>
            </a:pPr>
            <a:r>
              <a:rPr lang="en-GB" sz="3600" b="1" dirty="0" smtClean="0">
                <a:solidFill>
                  <a:srgbClr val="3333CC"/>
                </a:solidFill>
                <a:latin typeface="Calibri Light"/>
              </a:rPr>
              <a:t>Process praise</a:t>
            </a:r>
            <a:endParaRPr lang="en-GB" sz="3600" b="1" dirty="0">
              <a:solidFill>
                <a:srgbClr val="3333CC"/>
              </a:solidFill>
              <a:latin typeface="Calibri Light"/>
            </a:endParaRPr>
          </a:p>
          <a:p>
            <a:pPr lvl="0">
              <a:lnSpc>
                <a:spcPct val="7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Effort</a:t>
            </a:r>
          </a:p>
          <a:p>
            <a:pPr lvl="0">
              <a:lnSpc>
                <a:spcPct val="7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Strategy</a:t>
            </a:r>
          </a:p>
          <a:p>
            <a:pPr lvl="0">
              <a:lnSpc>
                <a:spcPct val="70000"/>
              </a:lnSpc>
              <a:spcAft>
                <a:spcPts val="12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Interpret setbacks as lack of effort,                                                       persistence or as the result of                                                             inappropriate strategies </a:t>
            </a:r>
            <a:endParaRPr lang="en-GB" sz="1300" dirty="0">
              <a:latin typeface="Calibri Light"/>
            </a:endParaRPr>
          </a:p>
          <a:p>
            <a:pPr lvl="0">
              <a:lnSpc>
                <a:spcPct val="70000"/>
              </a:lnSpc>
              <a:spcAft>
                <a:spcPts val="600"/>
              </a:spcAft>
              <a:buNone/>
            </a:pPr>
            <a:r>
              <a:rPr lang="en-GB" sz="3600" b="1" dirty="0" smtClean="0">
                <a:solidFill>
                  <a:srgbClr val="3333CC"/>
                </a:solidFill>
                <a:latin typeface="Calibri Light"/>
              </a:rPr>
              <a:t>Task praise </a:t>
            </a:r>
            <a:endParaRPr lang="en-GB" sz="3600" b="1" dirty="0">
              <a:solidFill>
                <a:srgbClr val="3333CC"/>
              </a:solidFill>
              <a:latin typeface="Calibri Light"/>
            </a:endParaRPr>
          </a:p>
          <a:p>
            <a:pPr lvl="0">
              <a:lnSpc>
                <a:spcPct val="7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What is better/worse than the                                                                         last attempt</a:t>
            </a:r>
          </a:p>
          <a:p>
            <a:pPr lvl="0">
              <a:lnSpc>
                <a:spcPct val="70000"/>
              </a:lnSpc>
              <a:spcAft>
                <a:spcPts val="600"/>
              </a:spcAft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What is/is not good, realistic,                                                                          neat, correct etc. </a:t>
            </a:r>
          </a:p>
          <a:p>
            <a:pPr lvl="0">
              <a:lnSpc>
                <a:spcPct val="80000"/>
              </a:lnSpc>
              <a:buNone/>
            </a:pPr>
            <a:endParaRPr lang="en-GB" sz="2600" dirty="0"/>
          </a:p>
        </p:txBody>
      </p:sp>
      <p:sp>
        <p:nvSpPr>
          <p:cNvPr id="3" name="Rectangle 4"/>
          <p:cNvSpPr/>
          <p:nvPr/>
        </p:nvSpPr>
        <p:spPr>
          <a:xfrm>
            <a:off x="3686193" y="179359"/>
            <a:ext cx="4765148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>
                <a:solidFill>
                  <a:srgbClr val="3333CC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Growth feedback</a:t>
            </a:r>
          </a:p>
        </p:txBody>
      </p:sp>
      <p:pic>
        <p:nvPicPr>
          <p:cNvPr id="4" name="Picture 2" descr="http://kidedotals.com/content/files/images/35/2012-04-23%2016%3A10/praise_studen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37579" y="1818156"/>
            <a:ext cx="5174562" cy="3742319"/>
          </a:xfrm>
          <a:prstGeom prst="rect">
            <a:avLst/>
          </a:prstGeom>
          <a:noFill/>
          <a:ln w="57150" cap="flat">
            <a:solidFill>
              <a:srgbClr val="3333CC"/>
            </a:solidFill>
          </a:ln>
        </p:spPr>
      </p:pic>
    </p:spTree>
    <p:extLst>
      <p:ext uri="{BB962C8B-B14F-4D97-AF65-F5344CB8AC3E}">
        <p14:creationId xmlns:p14="http://schemas.microsoft.com/office/powerpoint/2010/main" val="429058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512775" y="1355843"/>
            <a:ext cx="6584712" cy="4857402"/>
          </a:xfrm>
        </p:spPr>
        <p:txBody>
          <a:bodyPr>
            <a:normAutofit fontScale="92500" lnSpcReduction="10000"/>
          </a:bodyPr>
          <a:lstStyle/>
          <a:p>
            <a:pPr marL="0" lvl="0" indent="-133346" algn="ctr">
              <a:lnSpc>
                <a:spcPct val="80000"/>
              </a:lnSpc>
              <a:spcAft>
                <a:spcPts val="1800"/>
              </a:spcAft>
              <a:buNone/>
            </a:pPr>
            <a:r>
              <a:rPr lang="en-GB" sz="3600" b="1" u="sng" dirty="0" smtClean="0">
                <a:solidFill>
                  <a:srgbClr val="0000FF"/>
                </a:solidFill>
                <a:latin typeface="Calibri Light"/>
              </a:rPr>
              <a:t>develop </a:t>
            </a:r>
            <a:r>
              <a:rPr lang="en-GB" sz="3600" b="1" u="sng" dirty="0">
                <a:solidFill>
                  <a:srgbClr val="0000FF"/>
                </a:solidFill>
                <a:latin typeface="Calibri Light"/>
              </a:rPr>
              <a:t>coping </a:t>
            </a:r>
            <a:r>
              <a:rPr lang="en-GB" sz="3600" b="1" u="sng" dirty="0" smtClean="0">
                <a:solidFill>
                  <a:srgbClr val="0000FF"/>
                </a:solidFill>
                <a:latin typeface="Calibri Light"/>
              </a:rPr>
              <a:t>skills</a:t>
            </a:r>
            <a:r>
              <a:rPr lang="en-GB" sz="3600" dirty="0" smtClean="0">
                <a:solidFill>
                  <a:srgbClr val="0000FF"/>
                </a:solidFill>
                <a:latin typeface="Calibri Light"/>
              </a:rPr>
              <a:t>.</a:t>
            </a:r>
            <a:endParaRPr lang="en-GB" sz="3600" dirty="0">
              <a:solidFill>
                <a:srgbClr val="0000FF"/>
              </a:solidFill>
              <a:latin typeface="Calibri Light"/>
            </a:endParaRP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When they are challenged or fail they know what to do: </a:t>
            </a:r>
          </a:p>
          <a:p>
            <a:pPr marL="1066793" lvl="3" indent="-3429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400" dirty="0">
                <a:latin typeface="Calibri Light"/>
              </a:rPr>
              <a:t>Work harder </a:t>
            </a:r>
          </a:p>
          <a:p>
            <a:pPr marL="1066793" lvl="3" indent="-3429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400" dirty="0">
                <a:latin typeface="Calibri Light"/>
              </a:rPr>
              <a:t>Try again</a:t>
            </a:r>
          </a:p>
          <a:p>
            <a:pPr marL="1066793" lvl="3" indent="-3429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400" dirty="0">
                <a:latin typeface="Calibri Light"/>
              </a:rPr>
              <a:t>Try a different strategy</a:t>
            </a: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They can be resilient, and no longer need to re-evaluate their ability.</a:t>
            </a: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600" dirty="0">
                <a:latin typeface="Calibri Light"/>
              </a:rPr>
              <a:t>Their self-esteem remains stable.</a:t>
            </a: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600" dirty="0" smtClean="0">
                <a:latin typeface="Calibri Light"/>
              </a:rPr>
              <a:t>They do </a:t>
            </a:r>
            <a:r>
              <a:rPr lang="en-GB" sz="2600" dirty="0">
                <a:latin typeface="Calibri Light"/>
              </a:rPr>
              <a:t>not need to avoid challenge or tasks that they have failed at in the past</a:t>
            </a:r>
            <a:r>
              <a:rPr lang="en-GB" sz="2600" dirty="0" smtClean="0">
                <a:latin typeface="Calibri Light"/>
              </a:rPr>
              <a:t>.</a:t>
            </a: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r>
              <a:rPr lang="en-GB" sz="2600" dirty="0" smtClean="0">
                <a:latin typeface="Calibri Light"/>
              </a:rPr>
              <a:t>Know that difficulties are inevitable.</a:t>
            </a:r>
          </a:p>
          <a:p>
            <a:pPr marL="723893" lvl="1" indent="-457200">
              <a:lnSpc>
                <a:spcPct val="80000"/>
              </a:lnSpc>
              <a:spcAft>
                <a:spcPts val="600"/>
              </a:spcAft>
              <a:buClr>
                <a:srgbClr val="0000FF"/>
              </a:buClr>
              <a:buSzPct val="110000"/>
              <a:buFont typeface="Wingdings" panose="05000000000000000000" pitchFamily="2" charset="2"/>
              <a:buChar char="ü"/>
            </a:pPr>
            <a:endParaRPr lang="en-GB" sz="2600" dirty="0">
              <a:latin typeface="Calibri Light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1775517" y="178262"/>
            <a:ext cx="8640961" cy="86177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000" b="1" i="0" u="none" strike="noStrike" kern="1200" cap="none" spc="0" baseline="0" dirty="0">
                <a:solidFill>
                  <a:srgbClr val="0000FF"/>
                </a:solidFill>
                <a:effectLst>
                  <a:outerShdw dist="39995" dir="54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Children praised this way... </a:t>
            </a:r>
          </a:p>
        </p:txBody>
      </p:sp>
      <p:pic>
        <p:nvPicPr>
          <p:cNvPr id="8194" name="Picture 2" descr="http://www.brightimages.com/Images/Images_9103/Stress-Coping-Skils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106" y="2292579"/>
            <a:ext cx="4505536" cy="2983929"/>
          </a:xfrm>
          <a:prstGeom prst="rect">
            <a:avLst/>
          </a:prstGeom>
          <a:noFill/>
          <a:ln w="38100">
            <a:solidFill>
              <a:srgbClr val="3333C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23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Coping with difficulties</a:t>
            </a:r>
            <a:endParaRPr lang="en-GB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3" y="1690688"/>
            <a:ext cx="10515600" cy="435133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What are our emotional responses to difficulties when learning? </a:t>
            </a:r>
          </a:p>
          <a:p>
            <a:pPr marL="0" indent="0" algn="ctr">
              <a:buNone/>
            </a:pPr>
            <a:r>
              <a:rPr lang="en-GB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FIGHT</a:t>
            </a:r>
            <a:r>
              <a:rPr lang="en-GB" sz="4800" dirty="0" smtClean="0"/>
              <a:t>			    </a:t>
            </a:r>
            <a:r>
              <a:rPr lang="en-GB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FLIGHT</a:t>
            </a:r>
            <a:r>
              <a:rPr lang="en-GB" sz="4800" dirty="0" smtClean="0"/>
              <a:t>			</a:t>
            </a:r>
            <a:r>
              <a:rPr lang="en-GB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FREEZE</a:t>
            </a:r>
          </a:p>
          <a:p>
            <a:pPr marL="0" indent="0">
              <a:buNone/>
            </a:pPr>
            <a:r>
              <a:rPr lang="en-GB" dirty="0" smtClean="0"/>
              <a:t>FIRST have a strong growth </a:t>
            </a:r>
            <a:r>
              <a:rPr lang="en-GB" dirty="0" err="1" smtClean="0"/>
              <a:t>mindset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NEXT be kind to yourself (don’t beat yourself up for failures)</a:t>
            </a:r>
          </a:p>
          <a:p>
            <a:pPr marL="0" indent="0">
              <a:buNone/>
            </a:pPr>
            <a:r>
              <a:rPr lang="en-GB" dirty="0" smtClean="0"/>
              <a:t>THEN, what does “fight” mean in a learning context?</a:t>
            </a:r>
          </a:p>
          <a:p>
            <a:r>
              <a:rPr lang="en-GB" dirty="0" smtClean="0"/>
              <a:t>Get help				</a:t>
            </a:r>
            <a:r>
              <a:rPr lang="en-GB" dirty="0" smtClean="0">
                <a:solidFill>
                  <a:srgbClr val="3399FF"/>
                </a:solidFill>
              </a:rPr>
              <a:t>RESOURCEFULNESS</a:t>
            </a:r>
          </a:p>
          <a:p>
            <a:r>
              <a:rPr lang="en-GB" dirty="0" smtClean="0"/>
              <a:t>Try a different strategy		</a:t>
            </a:r>
            <a:r>
              <a:rPr lang="en-GB" dirty="0" smtClean="0">
                <a:solidFill>
                  <a:srgbClr val="3399FF"/>
                </a:solidFill>
              </a:rPr>
              <a:t>OPEN-MINDEDNESS, ADAPTABILITY</a:t>
            </a:r>
          </a:p>
          <a:p>
            <a:r>
              <a:rPr lang="en-GB" dirty="0" smtClean="0"/>
              <a:t>Try again				</a:t>
            </a:r>
            <a:r>
              <a:rPr lang="en-GB" dirty="0" smtClean="0">
                <a:solidFill>
                  <a:srgbClr val="3399FF"/>
                </a:solidFill>
              </a:rPr>
              <a:t>PERSISTENCE, RESILIENCE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14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/>
          <p:nvPr/>
        </p:nvSpPr>
        <p:spPr>
          <a:xfrm>
            <a:off x="2142664" y="353334"/>
            <a:ext cx="8640961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baseline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FillTx/>
                <a:latin typeface="Calibri"/>
                <a:ea typeface=""/>
                <a:cs typeface=""/>
              </a:rPr>
              <a:t>Resilience</a:t>
            </a:r>
            <a:endParaRPr lang="en-GB" sz="5400" b="1" i="0" u="none" strike="noStrike" kern="1200" baseline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FillTx/>
              <a:latin typeface="Calibri"/>
              <a:ea typeface=""/>
              <a:cs typeface=""/>
            </a:endParaRPr>
          </a:p>
        </p:txBody>
      </p:sp>
      <p:pic>
        <p:nvPicPr>
          <p:cNvPr id="4" name="Picture 4" descr="http://media-cache-ec0.pinimg.com/736x/c3/18/3f/c3183f6228745f1a1348b318e0793c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439551" y="1894174"/>
            <a:ext cx="3233073" cy="4065192"/>
          </a:xfrm>
          <a:prstGeom prst="rect">
            <a:avLst/>
          </a:prstGeom>
          <a:noFill/>
          <a:ln w="57150" cap="flat">
            <a:solidFill>
              <a:srgbClr val="00B0F0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1984266"/>
            <a:ext cx="3981450" cy="3975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73782" y="1648691"/>
            <a:ext cx="297872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00B050"/>
                </a:solidFill>
              </a:rPr>
              <a:t>3 traits of resilient people</a:t>
            </a:r>
            <a:endParaRPr lang="en-GB" sz="5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18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4509" y="748145"/>
            <a:ext cx="9407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</a:rPr>
              <a:t>1, Know that difficult times happen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509" y="2133600"/>
            <a:ext cx="7869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</a:rPr>
              <a:t>2, Good at choosing where they select their attention. They accept what they can change and accept those that  they can’t. They can tune in to the good.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2217" y="5181048"/>
            <a:ext cx="9379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</a:rPr>
              <a:t>3, Is it helping or harming?</a:t>
            </a:r>
            <a:endParaRPr lang="en-GB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0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2448415"/>
          </a:xfrm>
        </p:spPr>
        <p:txBody>
          <a:bodyPr>
            <a:noAutofit/>
          </a:bodyPr>
          <a:lstStyle/>
          <a:p>
            <a:pPr lvl="0"/>
            <a:r>
              <a:rPr lang="en-GB" sz="6000"/>
              <a:t>Books</a:t>
            </a:r>
            <a:br>
              <a:rPr lang="en-GB" sz="6000"/>
            </a:br>
            <a:r>
              <a:rPr lang="en-GB" sz="6000"/>
              <a:t>for </a:t>
            </a:r>
            <a:br>
              <a:rPr lang="en-GB" sz="6000"/>
            </a:br>
            <a:r>
              <a:rPr lang="en-GB" sz="6000"/>
              <a:t>children</a:t>
            </a:r>
          </a:p>
        </p:txBody>
      </p:sp>
      <p:pic>
        <p:nvPicPr>
          <p:cNvPr id="3" name="Picture 4" descr="http://belladia.typepad.com/.a/6a00d8341cc08553ef01b8d067c6a0970c-pi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77053" y="3310118"/>
            <a:ext cx="3118872" cy="2986466"/>
          </a:xfrm>
        </p:spPr>
      </p:pic>
      <p:pic>
        <p:nvPicPr>
          <p:cNvPr id="4" name="Picture 6" descr="http://carrotsareorange.com/wp-content/uploads/2012/05/YourFantasticElasticBrai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28589" y="3530992"/>
            <a:ext cx="2776438" cy="27655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8" descr="https://s-media-cache-ak0.pinimg.com/236x/69/65/f7/6965f7985bbf9361859a7cf05066f87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109210" y="3542998"/>
            <a:ext cx="3244592" cy="22547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2" descr="http://ecx.images-amazon.com/images/I/71yO3tMIVxL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828589" y="365129"/>
            <a:ext cx="2780214" cy="27579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9210" y="365129"/>
            <a:ext cx="3244592" cy="275790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27580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pic>
        <p:nvPicPr>
          <p:cNvPr id="4" name="Picture 2" descr="http://ecx.images-amazon.com/images/I/81yeeIXikr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858" y="1690688"/>
            <a:ext cx="1888645" cy="30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ecx.images-amazon.com/images/I/51ew0uUhRn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8203" y="1690688"/>
            <a:ext cx="1965728" cy="30242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4" descr="http://blogs.hanhamhighschool.org.uk/pbevan/wp-content/uploads/sites/26/2014/04/bounce.jpg"/>
          <p:cNvPicPr>
            <a:picLocks noChangeAspect="1"/>
          </p:cNvPicPr>
          <p:nvPr/>
        </p:nvPicPr>
        <p:blipFill>
          <a:blip r:embed="rId4"/>
          <a:srcRect l="5080" r="4584"/>
          <a:stretch>
            <a:fillRect/>
          </a:stretch>
        </p:blipFill>
        <p:spPr>
          <a:xfrm>
            <a:off x="3241468" y="1690688"/>
            <a:ext cx="2198853" cy="30242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1675857" y="10578661"/>
            <a:ext cx="49775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Links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 descr="Growing learners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869" y="5305338"/>
            <a:ext cx="1621218" cy="80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35420" y="5031033"/>
            <a:ext cx="90914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Links</a:t>
            </a:r>
            <a:r>
              <a:rPr lang="en-GB" dirty="0"/>
              <a:t>		</a:t>
            </a:r>
            <a:endParaRPr lang="en-GB" dirty="0" smtClean="0"/>
          </a:p>
          <a:p>
            <a:r>
              <a:rPr lang="en-GB" dirty="0" smtClean="0">
                <a:hlinkClick r:id="rId6"/>
              </a:rPr>
              <a:t>http</a:t>
            </a:r>
            <a:r>
              <a:rPr lang="en-GB" dirty="0">
                <a:hlinkClick r:id="rId6"/>
              </a:rPr>
              <a:t>://www.port.ac.uk/department-of-psychology/community-collaboration/growing-learners</a:t>
            </a:r>
            <a:r>
              <a:rPr lang="en-GB" dirty="0" smtClean="0">
                <a:hlinkClick r:id="rId6"/>
              </a:rPr>
              <a:t>/</a:t>
            </a:r>
            <a:endParaRPr lang="en-GB" dirty="0" smtClean="0"/>
          </a:p>
          <a:p>
            <a:r>
              <a:rPr lang="en-GB" dirty="0" smtClean="0"/>
              <a:t> </a:t>
            </a:r>
          </a:p>
          <a:p>
            <a:endParaRPr lang="en-GB" dirty="0"/>
          </a:p>
        </p:txBody>
      </p:sp>
      <p:pic>
        <p:nvPicPr>
          <p:cNvPr id="6148" name="Picture 4" descr="http://ecx.images-amazon.com/images/I/51W6zIvDrfL._SY351_BO1,204,203,200_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040" y="1690688"/>
            <a:ext cx="3136999" cy="221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8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1546</Words>
  <Application>Microsoft Office PowerPoint</Application>
  <PresentationFormat>Widescreen</PresentationFormat>
  <Paragraphs>236</Paragraphs>
  <Slides>27</Slides>
  <Notes>20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Bradley Hand ITC</vt:lpstr>
      <vt:lpstr>Calibri</vt:lpstr>
      <vt:lpstr>Calibri Light</vt:lpstr>
      <vt:lpstr>Century Schoolbook</vt:lpstr>
      <vt:lpstr>Gadugi</vt:lpstr>
      <vt:lpstr>Wingdings</vt:lpstr>
      <vt:lpstr>Office Theme</vt:lpstr>
      <vt:lpstr>PowerPoint Presentation</vt:lpstr>
      <vt:lpstr>What is intelligence?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what made the difference?</vt:lpstr>
      <vt:lpstr>PowerPoint Presentation</vt:lpstr>
      <vt:lpstr>Start with the brain</vt:lpstr>
      <vt:lpstr>The Brain</vt:lpstr>
      <vt:lpstr>PowerPoint Presentation</vt:lpstr>
      <vt:lpstr>Internal voices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Coping with difficulties</vt:lpstr>
      <vt:lpstr>PowerPoint Presentation</vt:lpstr>
      <vt:lpstr>PowerPoint Presentation</vt:lpstr>
      <vt:lpstr>Books for  children</vt:lpstr>
      <vt:lpstr>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Cass</dc:creator>
  <cp:lastModifiedBy>Aldersbrook Primary School</cp:lastModifiedBy>
  <cp:revision>29</cp:revision>
  <dcterms:created xsi:type="dcterms:W3CDTF">2015-10-19T11:36:22Z</dcterms:created>
  <dcterms:modified xsi:type="dcterms:W3CDTF">2022-10-04T13:54:51Z</dcterms:modified>
</cp:coreProperties>
</file>