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7" r:id="rId3"/>
    <p:sldId id="258" r:id="rId4"/>
    <p:sldId id="269" r:id="rId5"/>
    <p:sldId id="272" r:id="rId6"/>
    <p:sldId id="270" r:id="rId7"/>
    <p:sldId id="271" r:id="rId8"/>
    <p:sldId id="259" r:id="rId9"/>
    <p:sldId id="260" r:id="rId10"/>
    <p:sldId id="261" r:id="rId11"/>
    <p:sldId id="262" r:id="rId12"/>
    <p:sldId id="266" r:id="rId13"/>
    <p:sldId id="263" r:id="rId14"/>
    <p:sldId id="264" r:id="rId15"/>
    <p:sldId id="265" r:id="rId16"/>
    <p:sldId id="267" r:id="rId17"/>
    <p:sldId id="273"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51D718C-1C74-48AA-B2E6-3855DF0AD946}" type="datetimeFigureOut">
              <a:rPr lang="en-GB" smtClean="0"/>
              <a:t>18/11/2021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B852CD9-74E7-498A-B0BC-BEB8C30819A1}" type="slidenum">
              <a:rPr lang="en-GB" smtClean="0"/>
              <a:t>‹#›</a:t>
            </a:fld>
            <a:endParaRPr lang="en-GB"/>
          </a:p>
        </p:txBody>
      </p:sp>
    </p:spTree>
    <p:extLst>
      <p:ext uri="{BB962C8B-B14F-4D97-AF65-F5344CB8AC3E}">
        <p14:creationId xmlns:p14="http://schemas.microsoft.com/office/powerpoint/2010/main" val="29651620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www.bullying.co.uk/advice-for-parents/how-to-spot-the-signs-of-bullying/"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xfrm>
            <a:off x="944563" y="596900"/>
            <a:ext cx="4873625" cy="3656013"/>
          </a:xfrm>
          <a:ln/>
        </p:spPr>
      </p:sp>
      <p:sp>
        <p:nvSpPr>
          <p:cNvPr id="13315" name="Notes Placeholder 2"/>
          <p:cNvSpPr>
            <a:spLocks noGrp="1"/>
          </p:cNvSpPr>
          <p:nvPr>
            <p:ph type="body" idx="1"/>
          </p:nvPr>
        </p:nvSpPr>
        <p:spPr>
          <a:xfrm>
            <a:off x="673100" y="4627563"/>
            <a:ext cx="5386388" cy="56070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GB" altLang="en-US" b="1" dirty="0" smtClean="0">
                <a:latin typeface="Arial" panose="020B0604020202020204" pitchFamily="34" charset="0"/>
              </a:rPr>
              <a:t>This slide explains the </a:t>
            </a:r>
            <a:r>
              <a:rPr lang="en-GB" altLang="en-US" dirty="0" smtClean="0">
                <a:latin typeface="Arial" panose="020B0604020202020204" pitchFamily="34" charset="0"/>
              </a:rPr>
              <a:t>“imbalance of power”: this slide explores the issues further. </a:t>
            </a:r>
          </a:p>
          <a:p>
            <a:pPr>
              <a:spcBef>
                <a:spcPct val="0"/>
              </a:spcBef>
            </a:pPr>
            <a:endParaRPr lang="en-GB" altLang="en-US" dirty="0" smtClean="0">
              <a:latin typeface="Arial" panose="020B0604020202020204" pitchFamily="34" charset="0"/>
            </a:endParaRPr>
          </a:p>
          <a:p>
            <a:pPr>
              <a:spcBef>
                <a:spcPct val="0"/>
              </a:spcBef>
            </a:pPr>
            <a:r>
              <a:rPr lang="en-GB" altLang="en-US" dirty="0" smtClean="0">
                <a:latin typeface="Arial" panose="020B0604020202020204" pitchFamily="34" charset="0"/>
              </a:rPr>
              <a:t>You might want to discuss some scenarios which would involve an imbalance of power. </a:t>
            </a:r>
          </a:p>
          <a:p>
            <a:pPr>
              <a:spcBef>
                <a:spcPct val="0"/>
              </a:spcBef>
            </a:pPr>
            <a:endParaRPr lang="en-GB" altLang="en-US" dirty="0" smtClean="0">
              <a:latin typeface="Arial" panose="020B0604020202020204" pitchFamily="34" charset="0"/>
            </a:endParaRPr>
          </a:p>
        </p:txBody>
      </p:sp>
      <p:sp>
        <p:nvSpPr>
          <p:cNvPr id="13316" name="Slide Number Placeholder 3"/>
          <p:cNvSpPr>
            <a:spLocks noGrp="1"/>
          </p:cNvSpPr>
          <p:nvPr>
            <p:ph type="sldNum" sz="quarter" idx="5"/>
          </p:nvPr>
        </p:nvSpPr>
        <p:spPr>
          <a:xfrm>
            <a:off x="3816350" y="10234613"/>
            <a:ext cx="2919413" cy="5413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F6020289-93A6-4725-A037-52003D41AD8E}" type="slidenum">
              <a:rPr lang="en-GB" altLang="en-US">
                <a:latin typeface="Calibri" panose="020F0502020204030204" pitchFamily="34" charset="0"/>
              </a:rPr>
              <a:pPr/>
              <a:t>7</a:t>
            </a:fld>
            <a:endParaRPr lang="en-GB" altLang="en-US">
              <a:latin typeface="Calibri" panose="020F0502020204030204" pitchFamily="34" charset="0"/>
            </a:endParaRPr>
          </a:p>
        </p:txBody>
      </p:sp>
    </p:spTree>
    <p:extLst>
      <p:ext uri="{BB962C8B-B14F-4D97-AF65-F5344CB8AC3E}">
        <p14:creationId xmlns:p14="http://schemas.microsoft.com/office/powerpoint/2010/main" val="5159659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A person might bottle up their emotions and try not to let it show to their friends or family. It can be hard for someone to feel all those things and try to keep it to themselves and often as a result their behaviour may change. They may show their feelings in other ways and know the </a:t>
            </a:r>
            <a:r>
              <a:rPr lang="en-GB" sz="1200" b="0" i="0" u="none" strike="noStrike" kern="1200" dirty="0">
                <a:solidFill>
                  <a:schemeClr val="tx1"/>
                </a:solidFill>
                <a:effectLst/>
                <a:latin typeface="+mn-lt"/>
                <a:ea typeface="+mn-ea"/>
                <a:cs typeface="+mn-cs"/>
                <a:hlinkClick r:id="rId3"/>
              </a:rPr>
              <a:t>signs</a:t>
            </a:r>
            <a:r>
              <a:rPr lang="en-GB" sz="1200" b="0" i="0" kern="1200" dirty="0">
                <a:solidFill>
                  <a:schemeClr val="tx1"/>
                </a:solidFill>
                <a:effectLst/>
                <a:latin typeface="+mn-lt"/>
                <a:ea typeface="+mn-ea"/>
                <a:cs typeface="+mn-cs"/>
              </a:rPr>
              <a:t> to look out is really important. </a:t>
            </a:r>
            <a:r>
              <a:rPr lang="en-GB" sz="1200" b="0" i="0" kern="1200" baseline="0" dirty="0">
                <a:solidFill>
                  <a:schemeClr val="tx1"/>
                </a:solidFill>
                <a:effectLst/>
                <a:latin typeface="+mn-lt"/>
                <a:ea typeface="+mn-ea"/>
                <a:cs typeface="+mn-cs"/>
              </a:rPr>
              <a:t> </a:t>
            </a:r>
            <a:r>
              <a:rPr lang="en-GB" sz="1200" b="0" i="0" kern="1200" dirty="0">
                <a:solidFill>
                  <a:schemeClr val="tx1"/>
                </a:solidFill>
                <a:effectLst/>
                <a:latin typeface="+mn-lt"/>
                <a:ea typeface="+mn-ea"/>
                <a:cs typeface="+mn-cs"/>
              </a:rPr>
              <a:t>In extreme cases, a person may feel so low they may attempt to or actually take their life. This is sadly a reality for some families who have lost a loved one through bullying. Encourage the young people to work in groups to find</a:t>
            </a:r>
            <a:r>
              <a:rPr lang="en-GB" sz="1200" b="0" i="0" kern="1200" baseline="0" dirty="0">
                <a:solidFill>
                  <a:schemeClr val="tx1"/>
                </a:solidFill>
                <a:effectLst/>
                <a:latin typeface="+mn-lt"/>
                <a:ea typeface="+mn-ea"/>
                <a:cs typeface="+mn-cs"/>
              </a:rPr>
              <a:t> other ways of how it might make a person react. </a:t>
            </a:r>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3B852CD9-74E7-498A-B0BC-BEB8C30819A1}" type="slidenum">
              <a:rPr lang="en-GB" smtClean="0"/>
              <a:t>10</a:t>
            </a:fld>
            <a:endParaRPr lang="en-GB"/>
          </a:p>
        </p:txBody>
      </p:sp>
    </p:spTree>
    <p:extLst>
      <p:ext uri="{BB962C8B-B14F-4D97-AF65-F5344CB8AC3E}">
        <p14:creationId xmlns:p14="http://schemas.microsoft.com/office/powerpoint/2010/main" val="31009369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dirty="0">
                <a:solidFill>
                  <a:srgbClr val="9F9E26"/>
                </a:solidFill>
                <a:latin typeface="Arial" panose="020B0604020202020204" pitchFamily="34" charset="0"/>
                <a:cs typeface="Arial" panose="020B0604020202020204" pitchFamily="34" charset="0"/>
              </a:rPr>
              <a:t>Give the Parents 2 pieces of paper and ask them to keep</a:t>
            </a:r>
            <a:r>
              <a:rPr lang="en-GB" b="1" baseline="0" dirty="0">
                <a:solidFill>
                  <a:srgbClr val="9F9E26"/>
                </a:solidFill>
                <a:latin typeface="Arial" panose="020B0604020202020204" pitchFamily="34" charset="0"/>
                <a:cs typeface="Arial" panose="020B0604020202020204" pitchFamily="34" charset="0"/>
              </a:rPr>
              <a:t> one </a:t>
            </a:r>
            <a:r>
              <a:rPr lang="en-GB" b="1" dirty="0">
                <a:solidFill>
                  <a:srgbClr val="9F9E26"/>
                </a:solidFill>
                <a:latin typeface="Arial" panose="020B0604020202020204" pitchFamily="34" charset="0"/>
                <a:cs typeface="Arial" panose="020B0604020202020204" pitchFamily="34" charset="0"/>
              </a:rPr>
              <a:t>and screw up the other one as tightly as they can. Once they have done this, ask them to unravel the screwed up piece of paper and try to straighten it out the best they can. Then ask the parents to hold up the two pieces of paper and compare the differences. Ask them to tell you what the differences are. Then you can reiterate to them that no matter how much you try to straighten things out, the scars of bullying remain. </a:t>
            </a:r>
          </a:p>
          <a:p>
            <a:endParaRPr lang="en-GB" dirty="0"/>
          </a:p>
        </p:txBody>
      </p:sp>
      <p:sp>
        <p:nvSpPr>
          <p:cNvPr id="4" name="Slide Number Placeholder 3"/>
          <p:cNvSpPr>
            <a:spLocks noGrp="1"/>
          </p:cNvSpPr>
          <p:nvPr>
            <p:ph type="sldNum" sz="quarter" idx="10"/>
          </p:nvPr>
        </p:nvSpPr>
        <p:spPr/>
        <p:txBody>
          <a:bodyPr/>
          <a:lstStyle/>
          <a:p>
            <a:fld id="{3B852CD9-74E7-498A-B0BC-BEB8C30819A1}" type="slidenum">
              <a:rPr lang="en-GB" smtClean="0"/>
              <a:t>11</a:t>
            </a:fld>
            <a:endParaRPr lang="en-GB"/>
          </a:p>
        </p:txBody>
      </p:sp>
    </p:spTree>
    <p:extLst>
      <p:ext uri="{BB962C8B-B14F-4D97-AF65-F5344CB8AC3E}">
        <p14:creationId xmlns:p14="http://schemas.microsoft.com/office/powerpoint/2010/main" val="39737624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B852CD9-74E7-498A-B0BC-BEB8C30819A1}" type="slidenum">
              <a:rPr lang="en-GB" smtClean="0"/>
              <a:t>13</a:t>
            </a:fld>
            <a:endParaRPr lang="en-GB"/>
          </a:p>
        </p:txBody>
      </p:sp>
    </p:spTree>
    <p:extLst>
      <p:ext uri="{BB962C8B-B14F-4D97-AF65-F5344CB8AC3E}">
        <p14:creationId xmlns:p14="http://schemas.microsoft.com/office/powerpoint/2010/main" val="696650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F09AA3C-CD01-41C2-B4CE-B0CD29AB9B39}" type="datetimeFigureOut">
              <a:rPr lang="en-GB" smtClean="0"/>
              <a:t>18/11/2021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A47AAD-A69C-40B8-BCB1-60E1FB7E4E28}" type="slidenum">
              <a:rPr lang="en-GB" smtClean="0"/>
              <a:t>‹#›</a:t>
            </a:fld>
            <a:endParaRPr lang="en-GB"/>
          </a:p>
        </p:txBody>
      </p:sp>
    </p:spTree>
    <p:extLst>
      <p:ext uri="{BB962C8B-B14F-4D97-AF65-F5344CB8AC3E}">
        <p14:creationId xmlns:p14="http://schemas.microsoft.com/office/powerpoint/2010/main" val="2920852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09AA3C-CD01-41C2-B4CE-B0CD29AB9B39}" type="datetimeFigureOut">
              <a:rPr lang="en-GB" smtClean="0"/>
              <a:t>18/11/2021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A47AAD-A69C-40B8-BCB1-60E1FB7E4E28}" type="slidenum">
              <a:rPr lang="en-GB" smtClean="0"/>
              <a:t>‹#›</a:t>
            </a:fld>
            <a:endParaRPr lang="en-GB"/>
          </a:p>
        </p:txBody>
      </p:sp>
    </p:spTree>
    <p:extLst>
      <p:ext uri="{BB962C8B-B14F-4D97-AF65-F5344CB8AC3E}">
        <p14:creationId xmlns:p14="http://schemas.microsoft.com/office/powerpoint/2010/main" val="2545979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F09AA3C-CD01-41C2-B4CE-B0CD29AB9B39}" type="datetimeFigureOut">
              <a:rPr lang="en-GB" smtClean="0"/>
              <a:t>18/11/2021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A47AAD-A69C-40B8-BCB1-60E1FB7E4E28}" type="slidenum">
              <a:rPr lang="en-GB" smtClean="0"/>
              <a:t>‹#›</a:t>
            </a:fld>
            <a:endParaRPr lang="en-GB"/>
          </a:p>
        </p:txBody>
      </p:sp>
    </p:spTree>
    <p:extLst>
      <p:ext uri="{BB962C8B-B14F-4D97-AF65-F5344CB8AC3E}">
        <p14:creationId xmlns:p14="http://schemas.microsoft.com/office/powerpoint/2010/main" val="1812763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F09AA3C-CD01-41C2-B4CE-B0CD29AB9B39}" type="datetimeFigureOut">
              <a:rPr lang="en-GB" smtClean="0"/>
              <a:t>18/11/2021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A47AAD-A69C-40B8-BCB1-60E1FB7E4E28}" type="slidenum">
              <a:rPr lang="en-GB" smtClean="0"/>
              <a:t>‹#›</a:t>
            </a:fld>
            <a:endParaRPr lang="en-GB"/>
          </a:p>
        </p:txBody>
      </p:sp>
    </p:spTree>
    <p:extLst>
      <p:ext uri="{BB962C8B-B14F-4D97-AF65-F5344CB8AC3E}">
        <p14:creationId xmlns:p14="http://schemas.microsoft.com/office/powerpoint/2010/main" val="38979385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F09AA3C-CD01-41C2-B4CE-B0CD29AB9B39}" type="datetimeFigureOut">
              <a:rPr lang="en-GB" smtClean="0"/>
              <a:t>18/11/2021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4A47AAD-A69C-40B8-BCB1-60E1FB7E4E28}" type="slidenum">
              <a:rPr lang="en-GB" smtClean="0"/>
              <a:t>‹#›</a:t>
            </a:fld>
            <a:endParaRPr lang="en-GB"/>
          </a:p>
        </p:txBody>
      </p:sp>
    </p:spTree>
    <p:extLst>
      <p:ext uri="{BB962C8B-B14F-4D97-AF65-F5344CB8AC3E}">
        <p14:creationId xmlns:p14="http://schemas.microsoft.com/office/powerpoint/2010/main" val="3712840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F09AA3C-CD01-41C2-B4CE-B0CD29AB9B39}" type="datetimeFigureOut">
              <a:rPr lang="en-GB" smtClean="0"/>
              <a:t>18/11/2021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4A47AAD-A69C-40B8-BCB1-60E1FB7E4E28}" type="slidenum">
              <a:rPr lang="en-GB" smtClean="0"/>
              <a:t>‹#›</a:t>
            </a:fld>
            <a:endParaRPr lang="en-GB"/>
          </a:p>
        </p:txBody>
      </p:sp>
    </p:spTree>
    <p:extLst>
      <p:ext uri="{BB962C8B-B14F-4D97-AF65-F5344CB8AC3E}">
        <p14:creationId xmlns:p14="http://schemas.microsoft.com/office/powerpoint/2010/main" val="164571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09AA3C-CD01-41C2-B4CE-B0CD29AB9B39}" type="datetimeFigureOut">
              <a:rPr lang="en-GB" smtClean="0"/>
              <a:t>18/11/2021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4A47AAD-A69C-40B8-BCB1-60E1FB7E4E28}" type="slidenum">
              <a:rPr lang="en-GB" smtClean="0"/>
              <a:t>‹#›</a:t>
            </a:fld>
            <a:endParaRPr lang="en-GB"/>
          </a:p>
        </p:txBody>
      </p:sp>
    </p:spTree>
    <p:extLst>
      <p:ext uri="{BB962C8B-B14F-4D97-AF65-F5344CB8AC3E}">
        <p14:creationId xmlns:p14="http://schemas.microsoft.com/office/powerpoint/2010/main" val="4996906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F09AA3C-CD01-41C2-B4CE-B0CD29AB9B39}" type="datetimeFigureOut">
              <a:rPr lang="en-GB" smtClean="0"/>
              <a:t>18/11/2021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A47AAD-A69C-40B8-BCB1-60E1FB7E4E28}" type="slidenum">
              <a:rPr lang="en-GB" smtClean="0"/>
              <a:t>‹#›</a:t>
            </a:fld>
            <a:endParaRPr lang="en-GB"/>
          </a:p>
        </p:txBody>
      </p:sp>
    </p:spTree>
    <p:extLst>
      <p:ext uri="{BB962C8B-B14F-4D97-AF65-F5344CB8AC3E}">
        <p14:creationId xmlns:p14="http://schemas.microsoft.com/office/powerpoint/2010/main" val="16948692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F09AA3C-CD01-41C2-B4CE-B0CD29AB9B39}" type="datetimeFigureOut">
              <a:rPr lang="en-GB" smtClean="0"/>
              <a:t>18/11/2021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A47AAD-A69C-40B8-BCB1-60E1FB7E4E28}" type="slidenum">
              <a:rPr lang="en-GB" smtClean="0"/>
              <a:t>‹#›</a:t>
            </a:fld>
            <a:endParaRPr lang="en-GB"/>
          </a:p>
        </p:txBody>
      </p:sp>
    </p:spTree>
    <p:extLst>
      <p:ext uri="{BB962C8B-B14F-4D97-AF65-F5344CB8AC3E}">
        <p14:creationId xmlns:p14="http://schemas.microsoft.com/office/powerpoint/2010/main" val="35950217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09AA3C-CD01-41C2-B4CE-B0CD29AB9B39}" type="datetimeFigureOut">
              <a:rPr lang="en-GB" smtClean="0"/>
              <a:t>18/11/2021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A47AAD-A69C-40B8-BCB1-60E1FB7E4E28}" type="slidenum">
              <a:rPr lang="en-GB" smtClean="0"/>
              <a:t>‹#›</a:t>
            </a:fld>
            <a:endParaRPr lang="en-GB"/>
          </a:p>
        </p:txBody>
      </p:sp>
    </p:spTree>
    <p:extLst>
      <p:ext uri="{BB962C8B-B14F-4D97-AF65-F5344CB8AC3E}">
        <p14:creationId xmlns:p14="http://schemas.microsoft.com/office/powerpoint/2010/main" val="21898893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09AA3C-CD01-41C2-B4CE-B0CD29AB9B39}" type="datetimeFigureOut">
              <a:rPr lang="en-GB" smtClean="0"/>
              <a:t>18/11/2021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A47AAD-A69C-40B8-BCB1-60E1FB7E4E28}" type="slidenum">
              <a:rPr lang="en-GB" smtClean="0"/>
              <a:t>‹#›</a:t>
            </a:fld>
            <a:endParaRPr lang="en-GB"/>
          </a:p>
        </p:txBody>
      </p:sp>
    </p:spTree>
    <p:extLst>
      <p:ext uri="{BB962C8B-B14F-4D97-AF65-F5344CB8AC3E}">
        <p14:creationId xmlns:p14="http://schemas.microsoft.com/office/powerpoint/2010/main" val="15921183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4" name="Picture 6" descr="AfA charity logo.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292725" y="5876925"/>
            <a:ext cx="3563938"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ontent Placeholder 6"/>
          <p:cNvSpPr>
            <a:spLocks noGrp="1"/>
          </p:cNvSpPr>
          <p:nvPr>
            <p:ph sz="quarter" idx="13"/>
          </p:nvPr>
        </p:nvSpPr>
        <p:spPr>
          <a:xfrm>
            <a:off x="467941" y="1219661"/>
            <a:ext cx="8064500" cy="458097"/>
          </a:xfrm>
        </p:spPr>
        <p:txBody>
          <a:bodyPr>
            <a:normAutofit/>
          </a:bodyPr>
          <a:lstStyle>
            <a:lvl1pPr marL="0" indent="0" algn="l">
              <a:buNone/>
              <a:defRPr sz="1800" b="1">
                <a:latin typeface="Arial" pitchFamily="34" charset="0"/>
                <a:cs typeface="Arial" pitchFamily="34" charset="0"/>
              </a:defRPr>
            </a:lvl1pPr>
          </a:lstStyle>
          <a:p>
            <a:pPr lvl="0"/>
            <a:r>
              <a:rPr lang="en-US" smtClean="0"/>
              <a:t>Click to edit Master text styles</a:t>
            </a:r>
          </a:p>
        </p:txBody>
      </p:sp>
      <p:sp>
        <p:nvSpPr>
          <p:cNvPr id="3" name="Content Placeholder 2"/>
          <p:cNvSpPr>
            <a:spLocks noGrp="1"/>
          </p:cNvSpPr>
          <p:nvPr>
            <p:ph idx="1"/>
          </p:nvPr>
        </p:nvSpPr>
        <p:spPr>
          <a:xfrm>
            <a:off x="467544" y="1988842"/>
            <a:ext cx="8219256" cy="3888431"/>
          </a:xfrm>
        </p:spPr>
        <p:txBody>
          <a:bodyPr>
            <a:normAutofit/>
          </a:bodyPr>
          <a:lstStyle>
            <a:lvl1pPr marL="0" indent="0">
              <a:buFont typeface="Arial" pitchFamily="34" charset="0"/>
              <a:buNone/>
              <a:defRPr sz="1800" baseline="0">
                <a:latin typeface="Arial" pitchFamily="34" charset="0"/>
                <a:cs typeface="Arial" pitchFamily="34" charset="0"/>
              </a:defRPr>
            </a:lvl1pPr>
            <a:lvl2pPr marL="342900" indent="0">
              <a:buNone/>
              <a:defRPr sz="1800">
                <a:latin typeface="Arial" pitchFamily="34" charset="0"/>
                <a:cs typeface="Arial" pitchFamily="34" charset="0"/>
              </a:defRPr>
            </a:lvl2pPr>
            <a:lvl3pPr marL="685800" indent="0">
              <a:buFont typeface="Arial" pitchFamily="34" charset="0"/>
              <a:buNone/>
              <a:defRPr sz="1800">
                <a:latin typeface="Arial" pitchFamily="34" charset="0"/>
                <a:cs typeface="Arial" pitchFamily="34" charset="0"/>
              </a:defRPr>
            </a:lvl3pPr>
            <a:lvl4pPr marL="1028700" indent="0">
              <a:buNone/>
              <a:defRPr sz="1800">
                <a:latin typeface="Arial" pitchFamily="34" charset="0"/>
                <a:cs typeface="Arial" pitchFamily="34" charset="0"/>
              </a:defRPr>
            </a:lvl4pPr>
            <a:lvl5pPr marL="1371600" indent="0">
              <a:buNone/>
              <a:defRPr sz="1800">
                <a:latin typeface="Arial" pitchFamily="34" charset="0"/>
                <a:cs typeface="Arial" pitchFamily="34" charset="0"/>
              </a:defRPr>
            </a:lvl5pPr>
          </a:lstStyle>
          <a:p>
            <a:pPr lvl="0"/>
            <a:r>
              <a:rPr lang="en-US" smtClean="0"/>
              <a:t>Click to edit Master text styles</a:t>
            </a:r>
          </a:p>
        </p:txBody>
      </p:sp>
      <p:sp>
        <p:nvSpPr>
          <p:cNvPr id="5" name="Date Placeholder 3"/>
          <p:cNvSpPr>
            <a:spLocks noGrp="1"/>
          </p:cNvSpPr>
          <p:nvPr>
            <p:ph type="dt" sz="half" idx="14"/>
          </p:nvPr>
        </p:nvSpPr>
        <p:spPr>
          <a:xfrm>
            <a:off x="628650" y="6356350"/>
            <a:ext cx="2057400" cy="365125"/>
          </a:xfrm>
        </p:spPr>
        <p:txBody>
          <a:bodyPr/>
          <a:lstStyle>
            <a:lvl1pPr>
              <a:defRPr/>
            </a:lvl1pPr>
          </a:lstStyle>
          <a:p>
            <a:pPr>
              <a:defRPr/>
            </a:pPr>
            <a:endParaRPr lang="en-GB"/>
          </a:p>
        </p:txBody>
      </p:sp>
      <p:sp>
        <p:nvSpPr>
          <p:cNvPr id="6" name="Footer Placeholder 4"/>
          <p:cNvSpPr>
            <a:spLocks noGrp="1"/>
          </p:cNvSpPr>
          <p:nvPr>
            <p:ph type="ftr" sz="quarter" idx="15"/>
          </p:nvPr>
        </p:nvSpPr>
        <p:spPr>
          <a:xfrm>
            <a:off x="3028950" y="6356350"/>
            <a:ext cx="3086100" cy="365125"/>
          </a:xfrm>
        </p:spPr>
        <p:txBody>
          <a:bodyPr/>
          <a:lstStyle>
            <a:lvl1pPr>
              <a:defRPr/>
            </a:lvl1pPr>
          </a:lstStyle>
          <a:p>
            <a:pPr>
              <a:defRPr/>
            </a:pPr>
            <a:endParaRPr lang="en-GB"/>
          </a:p>
        </p:txBody>
      </p:sp>
      <p:sp>
        <p:nvSpPr>
          <p:cNvPr id="8" name="Slide Number Placeholder 5"/>
          <p:cNvSpPr>
            <a:spLocks noGrp="1"/>
          </p:cNvSpPr>
          <p:nvPr>
            <p:ph type="sldNum" sz="quarter" idx="16"/>
          </p:nvPr>
        </p:nvSpPr>
        <p:spPr>
          <a:xfrm>
            <a:off x="6457950" y="6356350"/>
            <a:ext cx="2057400" cy="365125"/>
          </a:xfrm>
        </p:spPr>
        <p:txBody>
          <a:bodyPr/>
          <a:lstStyle>
            <a:lvl1pPr>
              <a:defRPr smtClean="0"/>
            </a:lvl1pPr>
          </a:lstStyle>
          <a:p>
            <a:pPr>
              <a:defRPr/>
            </a:pPr>
            <a:fld id="{898908C4-6758-4B82-9E9E-07A9D54BF4BD}" type="slidenum">
              <a:rPr lang="en-GB" altLang="en-US"/>
              <a:pPr>
                <a:defRPr/>
              </a:pPr>
              <a:t>‹#›</a:t>
            </a:fld>
            <a:endParaRPr lang="en-GB" altLang="en-US"/>
          </a:p>
        </p:txBody>
      </p:sp>
    </p:spTree>
    <p:extLst>
      <p:ext uri="{BB962C8B-B14F-4D97-AF65-F5344CB8AC3E}">
        <p14:creationId xmlns:p14="http://schemas.microsoft.com/office/powerpoint/2010/main" val="24706029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09AA3C-CD01-41C2-B4CE-B0CD29AB9B39}" type="datetimeFigureOut">
              <a:rPr lang="en-GB" smtClean="0"/>
              <a:t>18/11/2021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A47AAD-A69C-40B8-BCB1-60E1FB7E4E28}" type="slidenum">
              <a:rPr lang="en-GB" smtClean="0"/>
              <a:t>‹#›</a:t>
            </a:fld>
            <a:endParaRPr lang="en-GB"/>
          </a:p>
        </p:txBody>
      </p:sp>
    </p:spTree>
    <p:extLst>
      <p:ext uri="{BB962C8B-B14F-4D97-AF65-F5344CB8AC3E}">
        <p14:creationId xmlns:p14="http://schemas.microsoft.com/office/powerpoint/2010/main" val="10058421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404665"/>
            <a:ext cx="8856984" cy="2952327"/>
          </a:xfrm>
        </p:spPr>
        <p:txBody>
          <a:bodyPr>
            <a:normAutofit fontScale="90000"/>
          </a:bodyPr>
          <a:lstStyle/>
          <a:p>
            <a:r>
              <a:rPr lang="en-GB" sz="4800" dirty="0">
                <a:latin typeface="Arial" pitchFamily="34" charset="0"/>
                <a:cs typeface="Arial" pitchFamily="34" charset="0"/>
              </a:rPr>
              <a:t/>
            </a:r>
            <a:br>
              <a:rPr lang="en-GB" sz="4800" dirty="0">
                <a:latin typeface="Arial" pitchFamily="34" charset="0"/>
                <a:cs typeface="Arial" pitchFamily="34" charset="0"/>
              </a:rPr>
            </a:br>
            <a:r>
              <a:rPr lang="en-GB" sz="4800" dirty="0">
                <a:latin typeface="Arial" pitchFamily="34" charset="0"/>
                <a:cs typeface="Arial" pitchFamily="34" charset="0"/>
              </a:rPr>
              <a:t/>
            </a:r>
            <a:br>
              <a:rPr lang="en-GB" sz="4800" dirty="0">
                <a:latin typeface="Arial" pitchFamily="34" charset="0"/>
                <a:cs typeface="Arial" pitchFamily="34" charset="0"/>
              </a:rPr>
            </a:br>
            <a:r>
              <a:rPr lang="en-GB" sz="4800" dirty="0">
                <a:latin typeface="Arial" pitchFamily="34" charset="0"/>
                <a:cs typeface="Arial" pitchFamily="34" charset="0"/>
              </a:rPr>
              <a:t/>
            </a:r>
            <a:br>
              <a:rPr lang="en-GB" sz="4800" dirty="0">
                <a:latin typeface="Arial" pitchFamily="34" charset="0"/>
                <a:cs typeface="Arial" pitchFamily="34" charset="0"/>
              </a:rPr>
            </a:br>
            <a:r>
              <a:rPr lang="en-GB" sz="4800" dirty="0">
                <a:latin typeface="Arial" pitchFamily="34" charset="0"/>
                <a:cs typeface="Arial" pitchFamily="34" charset="0"/>
              </a:rPr>
              <a:t/>
            </a:r>
            <a:br>
              <a:rPr lang="en-GB" sz="4800" dirty="0">
                <a:latin typeface="Arial" pitchFamily="34" charset="0"/>
                <a:cs typeface="Arial" pitchFamily="34" charset="0"/>
              </a:rPr>
            </a:br>
            <a:r>
              <a:rPr lang="en-GB" sz="4800" dirty="0">
                <a:latin typeface="Arial" pitchFamily="34" charset="0"/>
                <a:cs typeface="Arial" pitchFamily="34" charset="0"/>
              </a:rPr>
              <a:t/>
            </a:r>
            <a:br>
              <a:rPr lang="en-GB" sz="4800" dirty="0">
                <a:latin typeface="Arial" pitchFamily="34" charset="0"/>
                <a:cs typeface="Arial" pitchFamily="34" charset="0"/>
              </a:rPr>
            </a:br>
            <a:r>
              <a:rPr lang="en-GB" sz="4800" dirty="0">
                <a:latin typeface="Arial" pitchFamily="34" charset="0"/>
                <a:cs typeface="Arial" pitchFamily="34" charset="0"/>
              </a:rPr>
              <a:t/>
            </a:r>
            <a:br>
              <a:rPr lang="en-GB" sz="4800" dirty="0">
                <a:latin typeface="Arial" pitchFamily="34" charset="0"/>
                <a:cs typeface="Arial" pitchFamily="34" charset="0"/>
              </a:rPr>
            </a:br>
            <a:r>
              <a:rPr lang="en-GB" sz="6700" dirty="0" smtClean="0">
                <a:latin typeface="Arial" pitchFamily="34" charset="0"/>
                <a:cs typeface="Arial" pitchFamily="34" charset="0"/>
              </a:rPr>
              <a:t>Aldersbrook </a:t>
            </a:r>
            <a:r>
              <a:rPr lang="en-GB" sz="6700" dirty="0">
                <a:latin typeface="Arial" pitchFamily="34" charset="0"/>
                <a:cs typeface="Arial" pitchFamily="34" charset="0"/>
              </a:rPr>
              <a:t>Primary School </a:t>
            </a:r>
            <a:br>
              <a:rPr lang="en-GB" sz="6700" dirty="0">
                <a:latin typeface="Arial" pitchFamily="34" charset="0"/>
                <a:cs typeface="Arial" pitchFamily="34" charset="0"/>
              </a:rPr>
            </a:br>
            <a:r>
              <a:rPr lang="en-GB" sz="6700" dirty="0">
                <a:latin typeface="Arial" pitchFamily="34" charset="0"/>
                <a:cs typeface="Arial" pitchFamily="34" charset="0"/>
              </a:rPr>
              <a:t>Anti-Bullying Week </a:t>
            </a:r>
            <a:r>
              <a:rPr lang="en-GB" sz="6700" dirty="0" smtClean="0">
                <a:latin typeface="Arial" pitchFamily="34" charset="0"/>
                <a:cs typeface="Arial" pitchFamily="34" charset="0"/>
              </a:rPr>
              <a:t>2021</a:t>
            </a:r>
            <a:r>
              <a:rPr lang="en-GB" sz="4800" dirty="0">
                <a:latin typeface="Arial" pitchFamily="34" charset="0"/>
                <a:cs typeface="Arial" pitchFamily="34" charset="0"/>
              </a:rPr>
              <a:t/>
            </a:r>
            <a:br>
              <a:rPr lang="en-GB" sz="4800" dirty="0">
                <a:latin typeface="Arial" pitchFamily="34" charset="0"/>
                <a:cs typeface="Arial" pitchFamily="34" charset="0"/>
              </a:rPr>
            </a:br>
            <a:r>
              <a:rPr lang="en-GB" sz="4800" dirty="0">
                <a:latin typeface="Arial" pitchFamily="34" charset="0"/>
                <a:cs typeface="Arial" pitchFamily="34" charset="0"/>
              </a:rPr>
              <a:t/>
            </a:r>
            <a:br>
              <a:rPr lang="en-GB" sz="4800" dirty="0">
                <a:latin typeface="Arial" pitchFamily="34" charset="0"/>
                <a:cs typeface="Arial" pitchFamily="34" charset="0"/>
              </a:rPr>
            </a:br>
            <a:r>
              <a:rPr lang="en-GB" sz="4800" dirty="0">
                <a:latin typeface="Arial" pitchFamily="34" charset="0"/>
                <a:cs typeface="Arial" pitchFamily="34" charset="0"/>
              </a:rPr>
              <a:t/>
            </a:r>
            <a:br>
              <a:rPr lang="en-GB" sz="4800" dirty="0">
                <a:latin typeface="Arial" pitchFamily="34" charset="0"/>
                <a:cs typeface="Arial" pitchFamily="34" charset="0"/>
              </a:rPr>
            </a:br>
            <a:r>
              <a:rPr lang="en-GB" sz="4800" dirty="0">
                <a:latin typeface="Arial" pitchFamily="34" charset="0"/>
                <a:cs typeface="Arial" pitchFamily="34" charset="0"/>
              </a:rPr>
              <a:t/>
            </a:r>
            <a:br>
              <a:rPr lang="en-GB" sz="4800" dirty="0">
                <a:latin typeface="Arial" pitchFamily="34" charset="0"/>
                <a:cs typeface="Arial" pitchFamily="34" charset="0"/>
              </a:rPr>
            </a:br>
            <a:r>
              <a:rPr lang="en-GB" sz="4800" dirty="0">
                <a:latin typeface="Arial" pitchFamily="34" charset="0"/>
                <a:cs typeface="Arial" pitchFamily="34" charset="0"/>
              </a:rPr>
              <a:t/>
            </a:r>
            <a:br>
              <a:rPr lang="en-GB" sz="4800" dirty="0">
                <a:latin typeface="Arial" pitchFamily="34" charset="0"/>
                <a:cs typeface="Arial" pitchFamily="34" charset="0"/>
              </a:rPr>
            </a:br>
            <a:r>
              <a:rPr lang="en-GB" sz="4800" dirty="0">
                <a:latin typeface="Arial" pitchFamily="34" charset="0"/>
                <a:cs typeface="Arial" pitchFamily="34" charset="0"/>
              </a:rPr>
              <a:t/>
            </a:r>
            <a:br>
              <a:rPr lang="en-GB" sz="4800" dirty="0">
                <a:latin typeface="Arial" pitchFamily="34" charset="0"/>
                <a:cs typeface="Arial" pitchFamily="34" charset="0"/>
              </a:rPr>
            </a:br>
            <a:endParaRPr lang="en-GB" sz="4800" dirty="0">
              <a:latin typeface="Arial" pitchFamily="34" charset="0"/>
              <a:cs typeface="Arial" pitchFamily="34" charset="0"/>
            </a:endParaRPr>
          </a:p>
        </p:txBody>
      </p:sp>
      <p:sp>
        <p:nvSpPr>
          <p:cNvPr id="3" name="Subtitle 2"/>
          <p:cNvSpPr>
            <a:spLocks noGrp="1"/>
          </p:cNvSpPr>
          <p:nvPr>
            <p:ph type="subTitle" idx="1"/>
          </p:nvPr>
        </p:nvSpPr>
        <p:spPr>
          <a:xfrm>
            <a:off x="1371600" y="3789040"/>
            <a:ext cx="6584776" cy="576064"/>
          </a:xfrm>
        </p:spPr>
        <p:txBody>
          <a:bodyPr>
            <a:normAutofit lnSpcReduction="10000"/>
          </a:bodyPr>
          <a:lstStyle/>
          <a:p>
            <a:r>
              <a:rPr lang="en-GB" dirty="0" smtClean="0"/>
              <a:t>Theme: One Kind Word</a:t>
            </a:r>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96336" y="4837666"/>
            <a:ext cx="1155181" cy="1282676"/>
          </a:xfrm>
          <a:prstGeom prst="rect">
            <a:avLst/>
          </a:prstGeom>
        </p:spPr>
      </p:pic>
      <p:pic>
        <p:nvPicPr>
          <p:cNvPr id="7" name="Picture 6"/>
          <p:cNvPicPr>
            <a:picLocks noChangeAspect="1"/>
          </p:cNvPicPr>
          <p:nvPr/>
        </p:nvPicPr>
        <p:blipFill>
          <a:blip r:embed="rId3"/>
          <a:stretch>
            <a:fillRect/>
          </a:stretch>
        </p:blipFill>
        <p:spPr>
          <a:xfrm>
            <a:off x="395536" y="4780239"/>
            <a:ext cx="2106191" cy="1799594"/>
          </a:xfrm>
          <a:prstGeom prst="rect">
            <a:avLst/>
          </a:prstGeom>
        </p:spPr>
      </p:pic>
    </p:spTree>
    <p:extLst>
      <p:ext uri="{BB962C8B-B14F-4D97-AF65-F5344CB8AC3E}">
        <p14:creationId xmlns:p14="http://schemas.microsoft.com/office/powerpoint/2010/main" val="36393750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54162"/>
          </a:xfrm>
        </p:spPr>
        <p:txBody>
          <a:bodyPr/>
          <a:lstStyle/>
          <a:p>
            <a:r>
              <a:rPr lang="en-GB" sz="5400" b="1" u="sng" dirty="0"/>
              <a:t>What is bullying</a:t>
            </a:r>
            <a:r>
              <a:rPr lang="en-GB" b="1" u="sng" dirty="0"/>
              <a:t>?</a:t>
            </a:r>
          </a:p>
        </p:txBody>
      </p:sp>
      <p:sp>
        <p:nvSpPr>
          <p:cNvPr id="3" name="Content Placeholder 2"/>
          <p:cNvSpPr>
            <a:spLocks noGrp="1"/>
          </p:cNvSpPr>
          <p:nvPr>
            <p:ph idx="1"/>
          </p:nvPr>
        </p:nvSpPr>
        <p:spPr>
          <a:xfrm>
            <a:off x="457200" y="1988840"/>
            <a:ext cx="8229600" cy="4137323"/>
          </a:xfrm>
        </p:spPr>
        <p:txBody>
          <a:bodyPr>
            <a:normAutofit/>
          </a:bodyPr>
          <a:lstStyle/>
          <a:p>
            <a:r>
              <a:rPr lang="en-GB" sz="2800" dirty="0"/>
              <a:t>Bullying is behaviour by an individual or group, repeated over time, that intentionally </a:t>
            </a:r>
            <a:r>
              <a:rPr lang="en-GB" sz="2800" dirty="0" smtClean="0"/>
              <a:t>hurts another </a:t>
            </a:r>
            <a:r>
              <a:rPr lang="en-GB" sz="2800" dirty="0"/>
              <a:t>individual or group either physically or emotionally.</a:t>
            </a:r>
          </a:p>
        </p:txBody>
      </p:sp>
      <p:pic>
        <p:nvPicPr>
          <p:cNvPr id="4"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63465" y="3667115"/>
            <a:ext cx="3617069" cy="2695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1"/>
          <p:cNvSpPr txBox="1">
            <a:spLocks noChangeArrowheads="1"/>
          </p:cNvSpPr>
          <p:nvPr/>
        </p:nvSpPr>
        <p:spPr bwMode="auto">
          <a:xfrm rot="19748454">
            <a:off x="76676" y="4394575"/>
            <a:ext cx="30067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pitchFamily="34" charset="0"/>
                <a:ea typeface="MS PGothic" pitchFamily="34" charset="-128"/>
              </a:defRPr>
            </a:lvl1pPr>
            <a:lvl2pPr>
              <a:defRPr sz="2800">
                <a:solidFill>
                  <a:schemeClr val="tx1"/>
                </a:solidFill>
                <a:latin typeface="Arial" pitchFamily="34" charset="0"/>
                <a:ea typeface="MS PGothic" pitchFamily="34" charset="-128"/>
              </a:defRPr>
            </a:lvl2pPr>
            <a:lvl3pPr>
              <a:defRPr sz="2400">
                <a:solidFill>
                  <a:schemeClr val="tx1"/>
                </a:solidFill>
                <a:latin typeface="Arial" pitchFamily="34" charset="0"/>
                <a:ea typeface="MS PGothic" pitchFamily="34" charset="-128"/>
              </a:defRPr>
            </a:lvl3pPr>
            <a:lvl4pPr>
              <a:defRPr sz="2000">
                <a:solidFill>
                  <a:schemeClr val="tx1"/>
                </a:solidFill>
                <a:latin typeface="Arial" pitchFamily="34" charset="0"/>
                <a:ea typeface="MS PGothic" pitchFamily="34" charset="-128"/>
              </a:defRPr>
            </a:lvl4pPr>
            <a:lvl5pPr>
              <a:defRPr sz="2000">
                <a:solidFill>
                  <a:schemeClr val="tx1"/>
                </a:solidFill>
                <a:latin typeface="Arial" pitchFamily="34" charset="0"/>
                <a:ea typeface="MS PGothic" pitchFamily="34" charset="-128"/>
              </a:defRPr>
            </a:lvl5pPr>
            <a:lvl6pPr eaLnBrk="0" fontAlgn="base" hangingPunct="0">
              <a:spcAft>
                <a:spcPct val="0"/>
              </a:spcAft>
              <a:buFont typeface="Arial" pitchFamily="34" charset="0"/>
              <a:buChar char="»"/>
              <a:defRPr sz="2000">
                <a:solidFill>
                  <a:schemeClr val="tx1"/>
                </a:solidFill>
                <a:latin typeface="Arial" pitchFamily="34" charset="0"/>
                <a:ea typeface="MS PGothic" pitchFamily="34" charset="-128"/>
              </a:defRPr>
            </a:lvl6pPr>
            <a:lvl7pPr eaLnBrk="0" fontAlgn="base" hangingPunct="0">
              <a:spcAft>
                <a:spcPct val="0"/>
              </a:spcAft>
              <a:buFont typeface="Arial" pitchFamily="34" charset="0"/>
              <a:buChar char="»"/>
              <a:defRPr sz="2000">
                <a:solidFill>
                  <a:schemeClr val="tx1"/>
                </a:solidFill>
                <a:latin typeface="Arial" pitchFamily="34" charset="0"/>
                <a:ea typeface="MS PGothic" pitchFamily="34" charset="-128"/>
              </a:defRPr>
            </a:lvl7pPr>
            <a:lvl8pPr eaLnBrk="0" fontAlgn="base" hangingPunct="0">
              <a:spcAft>
                <a:spcPct val="0"/>
              </a:spcAft>
              <a:buFont typeface="Arial" pitchFamily="34" charset="0"/>
              <a:buChar char="»"/>
              <a:defRPr sz="2000">
                <a:solidFill>
                  <a:schemeClr val="tx1"/>
                </a:solidFill>
                <a:latin typeface="Arial" pitchFamily="34" charset="0"/>
                <a:ea typeface="MS PGothic" pitchFamily="34" charset="-128"/>
              </a:defRPr>
            </a:lvl8pPr>
            <a:lvl9pPr eaLnBrk="0" fontAlgn="base" hangingPunct="0">
              <a:spcAft>
                <a:spcPct val="0"/>
              </a:spcAft>
              <a:buFont typeface="Arial" pitchFamily="34" charset="0"/>
              <a:buChar char="»"/>
              <a:defRPr sz="2000">
                <a:solidFill>
                  <a:schemeClr val="tx1"/>
                </a:solidFill>
                <a:latin typeface="Arial" pitchFamily="34" charset="0"/>
                <a:ea typeface="MS PGothic" pitchFamily="34" charset="-128"/>
              </a:defRPr>
            </a:lvl9pPr>
          </a:lstStyle>
          <a:p>
            <a:r>
              <a:rPr lang="en-GB" sz="1800" dirty="0">
                <a:latin typeface="Twinkl"/>
              </a:rPr>
              <a:t>PURPOSELY  hurting</a:t>
            </a:r>
            <a:endParaRPr lang="en-GB" sz="1800" dirty="0"/>
          </a:p>
        </p:txBody>
      </p:sp>
      <p:sp>
        <p:nvSpPr>
          <p:cNvPr id="6" name="Rectangle 2"/>
          <p:cNvSpPr>
            <a:spLocks noChangeArrowheads="1"/>
          </p:cNvSpPr>
          <p:nvPr/>
        </p:nvSpPr>
        <p:spPr bwMode="auto">
          <a:xfrm rot="1693583">
            <a:off x="6965137" y="3965038"/>
            <a:ext cx="1750754"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GB" dirty="0">
                <a:latin typeface="Twinkl"/>
              </a:rPr>
              <a:t>REPETITIVE</a:t>
            </a:r>
            <a:endParaRPr lang="en-GB" dirty="0"/>
          </a:p>
        </p:txBody>
      </p:sp>
      <p:sp>
        <p:nvSpPr>
          <p:cNvPr id="7" name="TextBox 6"/>
          <p:cNvSpPr txBox="1"/>
          <p:nvPr/>
        </p:nvSpPr>
        <p:spPr>
          <a:xfrm rot="1067486">
            <a:off x="7164288" y="5438841"/>
            <a:ext cx="1522512" cy="646331"/>
          </a:xfrm>
          <a:prstGeom prst="rect">
            <a:avLst/>
          </a:prstGeom>
          <a:noFill/>
        </p:spPr>
        <p:txBody>
          <a:bodyPr wrap="square" rtlCol="0">
            <a:spAutoFit/>
          </a:bodyPr>
          <a:lstStyle/>
          <a:p>
            <a:r>
              <a:rPr lang="en-GB" dirty="0" smtClean="0"/>
              <a:t>IMBALANCE of power</a:t>
            </a:r>
            <a:endParaRPr lang="en-GB" dirty="0"/>
          </a:p>
        </p:txBody>
      </p:sp>
    </p:spTree>
    <p:extLst>
      <p:ext uri="{BB962C8B-B14F-4D97-AF65-F5344CB8AC3E}">
        <p14:creationId xmlns:p14="http://schemas.microsoft.com/office/powerpoint/2010/main" val="529583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a:t>What are the types of bullying</a:t>
            </a:r>
            <a:r>
              <a:rPr lang="en-GB" b="1" u="sng" dirty="0" smtClean="0"/>
              <a:t>?</a:t>
            </a:r>
            <a:br>
              <a:rPr lang="en-GB" b="1" u="sng" dirty="0" smtClean="0"/>
            </a:br>
            <a:r>
              <a:rPr lang="en-GB" b="1" u="sng" dirty="0" smtClean="0"/>
              <a:t>(Peer on Peer abuse)</a:t>
            </a:r>
            <a:endParaRPr lang="en-GB" b="1" u="sng" dirty="0"/>
          </a:p>
        </p:txBody>
      </p:sp>
      <p:sp>
        <p:nvSpPr>
          <p:cNvPr id="3" name="Content Placeholder 2"/>
          <p:cNvSpPr>
            <a:spLocks noGrp="1"/>
          </p:cNvSpPr>
          <p:nvPr>
            <p:ph idx="1"/>
          </p:nvPr>
        </p:nvSpPr>
        <p:spPr/>
        <p:txBody>
          <a:bodyPr>
            <a:normAutofit fontScale="70000" lnSpcReduction="20000"/>
          </a:bodyPr>
          <a:lstStyle/>
          <a:p>
            <a:r>
              <a:rPr lang="en-GB" b="1" dirty="0">
                <a:latin typeface="Arial" pitchFamily="34" charset="0"/>
                <a:cs typeface="Arial" pitchFamily="34" charset="0"/>
              </a:rPr>
              <a:t>Physical</a:t>
            </a:r>
            <a:r>
              <a:rPr lang="en-GB" dirty="0">
                <a:latin typeface="Arial" pitchFamily="34" charset="0"/>
                <a:cs typeface="Arial" pitchFamily="34" charset="0"/>
              </a:rPr>
              <a:t> (when someone pushes, hit or harm a child in any way physically)</a:t>
            </a:r>
          </a:p>
          <a:p>
            <a:endParaRPr lang="en-GB" dirty="0">
              <a:latin typeface="Arial" pitchFamily="34" charset="0"/>
              <a:cs typeface="Arial" pitchFamily="34" charset="0"/>
            </a:endParaRPr>
          </a:p>
          <a:p>
            <a:r>
              <a:rPr lang="en-GB" b="1" dirty="0">
                <a:latin typeface="Arial" pitchFamily="34" charset="0"/>
                <a:cs typeface="Arial" pitchFamily="34" charset="0"/>
              </a:rPr>
              <a:t>Name calling </a:t>
            </a:r>
            <a:r>
              <a:rPr lang="en-GB" dirty="0">
                <a:latin typeface="Arial" pitchFamily="34" charset="0"/>
                <a:cs typeface="Arial" pitchFamily="34" charset="0"/>
              </a:rPr>
              <a:t>(using insults and offensive nicknames)</a:t>
            </a:r>
          </a:p>
          <a:p>
            <a:endParaRPr lang="en-GB" dirty="0">
              <a:latin typeface="Arial" pitchFamily="34" charset="0"/>
              <a:cs typeface="Arial" pitchFamily="34" charset="0"/>
            </a:endParaRPr>
          </a:p>
          <a:p>
            <a:r>
              <a:rPr lang="en-GB" b="1" dirty="0">
                <a:latin typeface="Arial" pitchFamily="34" charset="0"/>
                <a:cs typeface="Arial" pitchFamily="34" charset="0"/>
              </a:rPr>
              <a:t>Social</a:t>
            </a:r>
            <a:r>
              <a:rPr lang="en-GB" dirty="0">
                <a:latin typeface="Arial" pitchFamily="34" charset="0"/>
                <a:cs typeface="Arial" pitchFamily="34" charset="0"/>
              </a:rPr>
              <a:t> (leaving out, fake rumours, damaging a person’s reputation, excluding others, online and offline)</a:t>
            </a:r>
          </a:p>
          <a:p>
            <a:endParaRPr lang="en-GB" dirty="0">
              <a:latin typeface="Arial" pitchFamily="34" charset="0"/>
              <a:cs typeface="Arial" pitchFamily="34" charset="0"/>
            </a:endParaRPr>
          </a:p>
          <a:p>
            <a:r>
              <a:rPr lang="en-GB" b="1" dirty="0" err="1">
                <a:latin typeface="Arial" pitchFamily="34" charset="0"/>
                <a:cs typeface="Arial" pitchFamily="34" charset="0"/>
              </a:rPr>
              <a:t>Cyberbullying</a:t>
            </a:r>
            <a:r>
              <a:rPr lang="en-GB" dirty="0">
                <a:latin typeface="Arial" pitchFamily="34" charset="0"/>
                <a:cs typeface="Arial" pitchFamily="34" charset="0"/>
              </a:rPr>
              <a:t> (being bullied online, via social networks, apps, messenger and phones)</a:t>
            </a:r>
          </a:p>
          <a:p>
            <a:endParaRPr lang="en-GB" dirty="0">
              <a:latin typeface="Arial" pitchFamily="34" charset="0"/>
              <a:cs typeface="Arial" pitchFamily="34" charset="0"/>
            </a:endParaRPr>
          </a:p>
          <a:p>
            <a:r>
              <a:rPr lang="en-GB" b="1" dirty="0">
                <a:latin typeface="Arial" pitchFamily="34" charset="0"/>
                <a:cs typeface="Arial" pitchFamily="34" charset="0"/>
              </a:rPr>
              <a:t>Sexual</a:t>
            </a:r>
            <a:r>
              <a:rPr lang="en-GB" dirty="0">
                <a:latin typeface="Arial" pitchFamily="34" charset="0"/>
                <a:cs typeface="Arial" pitchFamily="34" charset="0"/>
              </a:rPr>
              <a:t> (unwanted sexual advances, pressurised to do sexual things, sexting, sexuality, spreading sexual </a:t>
            </a:r>
            <a:r>
              <a:rPr lang="en-GB" dirty="0" smtClean="0">
                <a:latin typeface="Arial" pitchFamily="34" charset="0"/>
                <a:cs typeface="Arial" pitchFamily="34" charset="0"/>
              </a:rPr>
              <a:t>rumours, </a:t>
            </a:r>
            <a:r>
              <a:rPr lang="en-GB" dirty="0" err="1" smtClean="0">
                <a:latin typeface="Arial" pitchFamily="34" charset="0"/>
                <a:cs typeface="Arial" pitchFamily="34" charset="0"/>
              </a:rPr>
              <a:t>upskirting</a:t>
            </a:r>
            <a:r>
              <a:rPr lang="en-GB" dirty="0" smtClean="0">
                <a:latin typeface="Arial" pitchFamily="34" charset="0"/>
                <a:cs typeface="Arial" pitchFamily="34" charset="0"/>
              </a:rPr>
              <a:t>)</a:t>
            </a:r>
            <a:endParaRPr lang="en-GB" dirty="0">
              <a:latin typeface="Arial" pitchFamily="34" charset="0"/>
              <a:cs typeface="Arial" pitchFamily="34" charset="0"/>
            </a:endParaRPr>
          </a:p>
          <a:p>
            <a:endParaRPr lang="en-GB" dirty="0"/>
          </a:p>
        </p:txBody>
      </p:sp>
    </p:spTree>
    <p:extLst>
      <p:ext uri="{BB962C8B-B14F-4D97-AF65-F5344CB8AC3E}">
        <p14:creationId xmlns:p14="http://schemas.microsoft.com/office/powerpoint/2010/main" val="11385542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685800" y="342900"/>
            <a:ext cx="6870700" cy="1028700"/>
          </a:xfrm>
        </p:spPr>
        <p:txBody>
          <a:bodyPr>
            <a:normAutofit fontScale="90000"/>
          </a:bodyPr>
          <a:lstStyle/>
          <a:p>
            <a:pPr eaLnBrk="1" hangingPunct="1"/>
            <a:r>
              <a:rPr lang="en-GB" altLang="en-US" sz="4000" smtClean="0"/>
              <a:t>How does bullying differ from banter/teasing?</a:t>
            </a:r>
          </a:p>
        </p:txBody>
      </p:sp>
      <p:sp>
        <p:nvSpPr>
          <p:cNvPr id="10243" name="Rectangle 3"/>
          <p:cNvSpPr>
            <a:spLocks noGrp="1" noChangeArrowheads="1"/>
          </p:cNvSpPr>
          <p:nvPr>
            <p:ph type="body" idx="1"/>
          </p:nvPr>
        </p:nvSpPr>
        <p:spPr>
          <a:xfrm>
            <a:off x="457200" y="1370013"/>
            <a:ext cx="8229600" cy="4525962"/>
          </a:xfrm>
        </p:spPr>
        <p:txBody>
          <a:bodyPr/>
          <a:lstStyle/>
          <a:p>
            <a:pPr eaLnBrk="1" hangingPunct="1"/>
            <a:r>
              <a:rPr lang="en-GB" altLang="en-US" dirty="0" smtClean="0"/>
              <a:t>There is a deliberate intention to hurt or humiliate</a:t>
            </a:r>
          </a:p>
          <a:p>
            <a:pPr eaLnBrk="1" hangingPunct="1"/>
            <a:r>
              <a:rPr lang="en-GB" altLang="en-US" dirty="0" smtClean="0"/>
              <a:t>There is a power imbalance</a:t>
            </a:r>
          </a:p>
          <a:p>
            <a:pPr eaLnBrk="1" hangingPunct="1"/>
            <a:r>
              <a:rPr lang="en-GB" altLang="en-US" dirty="0" smtClean="0"/>
              <a:t>It is usually persistent</a:t>
            </a:r>
          </a:p>
          <a:p>
            <a:pPr eaLnBrk="1" hangingPunct="1"/>
            <a:endParaRPr lang="en-GB" altLang="en-US" dirty="0" smtClean="0"/>
          </a:p>
          <a:p>
            <a:pPr eaLnBrk="1" hangingPunct="1">
              <a:buFontTx/>
              <a:buNone/>
            </a:pPr>
            <a:r>
              <a:rPr lang="en-GB" altLang="en-US" sz="4400" dirty="0" smtClean="0">
                <a:solidFill>
                  <a:srgbClr val="FF0000"/>
                </a:solidFill>
              </a:rPr>
              <a:t>S</a:t>
            </a:r>
            <a:r>
              <a:rPr lang="en-GB" altLang="en-US" sz="4400" dirty="0" smtClean="0"/>
              <a:t>everal </a:t>
            </a:r>
            <a:r>
              <a:rPr lang="en-GB" altLang="en-US" sz="4400" dirty="0" smtClean="0">
                <a:solidFill>
                  <a:srgbClr val="FF0000"/>
                </a:solidFill>
              </a:rPr>
              <a:t>T</a:t>
            </a:r>
            <a:r>
              <a:rPr lang="en-GB" altLang="en-US" sz="4400" dirty="0" smtClean="0"/>
              <a:t>imes </a:t>
            </a:r>
            <a:r>
              <a:rPr lang="en-GB" altLang="en-US" sz="4400" dirty="0" smtClean="0">
                <a:solidFill>
                  <a:srgbClr val="FF0000"/>
                </a:solidFill>
              </a:rPr>
              <a:t>O</a:t>
            </a:r>
            <a:r>
              <a:rPr lang="en-GB" altLang="en-US" sz="4400" dirty="0" smtClean="0"/>
              <a:t>n </a:t>
            </a:r>
            <a:r>
              <a:rPr lang="en-GB" altLang="en-US" sz="4400" dirty="0" smtClean="0">
                <a:solidFill>
                  <a:srgbClr val="FF0000"/>
                </a:solidFill>
              </a:rPr>
              <a:t>P</a:t>
            </a:r>
            <a:r>
              <a:rPr lang="en-GB" altLang="en-US" sz="4400" dirty="0" smtClean="0"/>
              <a:t>urpose</a:t>
            </a:r>
          </a:p>
          <a:p>
            <a:pPr eaLnBrk="1" hangingPunct="1">
              <a:buFontTx/>
              <a:buNone/>
            </a:pPr>
            <a:endParaRPr lang="en-GB" altLang="en-US" sz="4400" dirty="0" smtClean="0"/>
          </a:p>
        </p:txBody>
      </p:sp>
    </p:spTree>
    <p:extLst>
      <p:ext uri="{BB962C8B-B14F-4D97-AF65-F5344CB8AC3E}">
        <p14:creationId xmlns:p14="http://schemas.microsoft.com/office/powerpoint/2010/main" val="10110475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GB" altLang="en-US" smtClean="0"/>
              <a:t>Bullying or Banter?</a:t>
            </a:r>
          </a:p>
        </p:txBody>
      </p:sp>
      <p:pic>
        <p:nvPicPr>
          <p:cNvPr id="1433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809625" y="1687513"/>
            <a:ext cx="7524750" cy="3638550"/>
          </a:xfrm>
        </p:spPr>
      </p:pic>
      <p:sp>
        <p:nvSpPr>
          <p:cNvPr id="2" name="Rectangle 1"/>
          <p:cNvSpPr/>
          <p:nvPr/>
        </p:nvSpPr>
        <p:spPr>
          <a:xfrm>
            <a:off x="683568" y="5338085"/>
            <a:ext cx="7931224" cy="646331"/>
          </a:xfrm>
          <a:prstGeom prst="rect">
            <a:avLst/>
          </a:prstGeom>
        </p:spPr>
        <p:txBody>
          <a:bodyPr wrap="square">
            <a:spAutoFit/>
          </a:bodyPr>
          <a:lstStyle/>
          <a:p>
            <a:r>
              <a:rPr lang="en-GB" dirty="0"/>
              <a:t>a clear statement that abuse is abuse and should never be tolerated or passed off as “banter”, “just having a laugh” or “part of growing up”.</a:t>
            </a:r>
          </a:p>
        </p:txBody>
      </p:sp>
    </p:spTree>
    <p:extLst>
      <p:ext uri="{BB962C8B-B14F-4D97-AF65-F5344CB8AC3E}">
        <p14:creationId xmlns:p14="http://schemas.microsoft.com/office/powerpoint/2010/main" val="28001800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685800" y="152400"/>
            <a:ext cx="6870700" cy="974725"/>
          </a:xfrm>
        </p:spPr>
        <p:txBody>
          <a:bodyPr/>
          <a:lstStyle/>
          <a:p>
            <a:r>
              <a:rPr lang="en-GB" altLang="en-US" smtClean="0"/>
              <a:t>Friends fall out! </a:t>
            </a:r>
          </a:p>
        </p:txBody>
      </p:sp>
      <p:sp>
        <p:nvSpPr>
          <p:cNvPr id="11267" name="Content Placeholder 2"/>
          <p:cNvSpPr>
            <a:spLocks noGrp="1"/>
          </p:cNvSpPr>
          <p:nvPr>
            <p:ph idx="1"/>
          </p:nvPr>
        </p:nvSpPr>
        <p:spPr>
          <a:xfrm>
            <a:off x="685800" y="1173163"/>
            <a:ext cx="7696200" cy="4313237"/>
          </a:xfrm>
        </p:spPr>
        <p:txBody>
          <a:bodyPr/>
          <a:lstStyle/>
          <a:p>
            <a:r>
              <a:rPr lang="en-GB" altLang="en-US" smtClean="0"/>
              <a:t>We sometimes describe this as </a:t>
            </a:r>
            <a:r>
              <a:rPr lang="en-GB" altLang="en-US" smtClean="0">
                <a:solidFill>
                  <a:schemeClr val="tx2"/>
                </a:solidFill>
              </a:rPr>
              <a:t>relational conflict</a:t>
            </a:r>
          </a:p>
          <a:p>
            <a:r>
              <a:rPr lang="en-GB" altLang="en-US" smtClean="0"/>
              <a:t>Children fall out and need to learn how to resolve conflicts</a:t>
            </a:r>
          </a:p>
          <a:p>
            <a:r>
              <a:rPr lang="en-GB" altLang="en-US" smtClean="0"/>
              <a:t>Children need the confidence to deal with conflicts and to develop </a:t>
            </a:r>
            <a:r>
              <a:rPr lang="en-GB" altLang="en-US" smtClean="0">
                <a:solidFill>
                  <a:srgbClr val="FF0000"/>
                </a:solidFill>
              </a:rPr>
              <a:t>resilence</a:t>
            </a:r>
          </a:p>
          <a:p>
            <a:r>
              <a:rPr lang="en-GB" altLang="en-US" smtClean="0"/>
              <a:t>But it can lead to bullying………..</a:t>
            </a:r>
            <a:endParaRPr lang="en-GB" altLang="en-US" smtClean="0">
              <a:solidFill>
                <a:srgbClr val="FF0000"/>
              </a:solidFill>
            </a:endParaRPr>
          </a:p>
          <a:p>
            <a:endParaRPr lang="en-GB" altLang="en-US" smtClean="0">
              <a:solidFill>
                <a:srgbClr val="FF0000"/>
              </a:solidFill>
            </a:endParaRPr>
          </a:p>
          <a:p>
            <a:endParaRPr lang="en-GB" altLang="en-US" smtClean="0">
              <a:solidFill>
                <a:srgbClr val="FF0000"/>
              </a:solidFill>
            </a:endParaRPr>
          </a:p>
          <a:p>
            <a:endParaRPr lang="en-GB" altLang="en-US" smtClean="0">
              <a:solidFill>
                <a:srgbClr val="FF0000"/>
              </a:solidFill>
            </a:endParaRPr>
          </a:p>
          <a:p>
            <a:endParaRPr lang="en-GB" altLang="en-US" smtClean="0"/>
          </a:p>
          <a:p>
            <a:endParaRPr lang="en-GB" altLang="en-US" smtClean="0">
              <a:solidFill>
                <a:schemeClr val="tx2"/>
              </a:solidFill>
            </a:endParaRPr>
          </a:p>
          <a:p>
            <a:endParaRPr lang="en-GB" altLang="en-US" smtClean="0">
              <a:solidFill>
                <a:schemeClr val="tx2"/>
              </a:solidFill>
            </a:endParaRPr>
          </a:p>
        </p:txBody>
      </p:sp>
    </p:spTree>
    <p:extLst>
      <p:ext uri="{BB962C8B-B14F-4D97-AF65-F5344CB8AC3E}">
        <p14:creationId xmlns:p14="http://schemas.microsoft.com/office/powerpoint/2010/main" val="22715008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5152231" y="5933459"/>
            <a:ext cx="3757613" cy="593884"/>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1" name="Straight Arrow Connector 40"/>
          <p:cNvCxnSpPr>
            <a:stCxn id="24" idx="1"/>
          </p:cNvCxnSpPr>
          <p:nvPr/>
        </p:nvCxnSpPr>
        <p:spPr>
          <a:xfrm flipH="1">
            <a:off x="3636963" y="5543550"/>
            <a:ext cx="2519362" cy="260350"/>
          </a:xfrm>
          <a:prstGeom prst="straightConnector1">
            <a:avLst/>
          </a:prstGeom>
          <a:ln>
            <a:solidFill>
              <a:schemeClr val="accent4">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flipH="1">
            <a:off x="3203575" y="4652963"/>
            <a:ext cx="2881313" cy="1135062"/>
          </a:xfrm>
          <a:prstGeom prst="straightConnector1">
            <a:avLst/>
          </a:prstGeom>
          <a:ln>
            <a:solidFill>
              <a:schemeClr val="accent4">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stCxn id="22" idx="1"/>
          </p:cNvCxnSpPr>
          <p:nvPr/>
        </p:nvCxnSpPr>
        <p:spPr>
          <a:xfrm flipH="1">
            <a:off x="2916238" y="4425950"/>
            <a:ext cx="1079500" cy="1039813"/>
          </a:xfrm>
          <a:prstGeom prst="straightConnector1">
            <a:avLst/>
          </a:prstGeom>
          <a:ln>
            <a:solidFill>
              <a:schemeClr val="accent4">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2293" name="TextBox 4"/>
          <p:cNvSpPr txBox="1">
            <a:spLocks noChangeArrowheads="1"/>
          </p:cNvSpPr>
          <p:nvPr/>
        </p:nvSpPr>
        <p:spPr bwMode="auto">
          <a:xfrm>
            <a:off x="250825" y="404813"/>
            <a:ext cx="71294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eaLnBrk="1" hangingPunct="1">
              <a:spcBef>
                <a:spcPct val="0"/>
              </a:spcBef>
              <a:buFontTx/>
              <a:buNone/>
            </a:pPr>
            <a:r>
              <a:rPr lang="en-GB" altLang="en-US" sz="2400">
                <a:solidFill>
                  <a:srgbClr val="1E1F73"/>
                </a:solidFill>
                <a:latin typeface="Arial" panose="020B0604020202020204" pitchFamily="34" charset="0"/>
                <a:cs typeface="Arial" panose="020B0604020202020204" pitchFamily="34" charset="0"/>
              </a:rPr>
              <a:t>e.g. 2 friends fall out…</a:t>
            </a:r>
            <a:endParaRPr lang="en-GB" altLang="en-US" sz="2400" b="1">
              <a:solidFill>
                <a:srgbClr val="1E1F73"/>
              </a:solidFill>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rcRect r="47591"/>
          <a:stretch>
            <a:fillRect/>
          </a:stretch>
        </p:blipFill>
        <p:spPr bwMode="auto">
          <a:xfrm>
            <a:off x="3924300" y="1412875"/>
            <a:ext cx="839788" cy="1093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3" cstate="print">
            <a:duotone>
              <a:schemeClr val="accent5">
                <a:shade val="45000"/>
                <a:satMod val="135000"/>
              </a:schemeClr>
              <a:prstClr val="white"/>
            </a:duotone>
            <a:extLst/>
          </a:blip>
          <a:srcRect r="46894"/>
          <a:stretch>
            <a:fillRect/>
          </a:stretch>
        </p:blipFill>
        <p:spPr>
          <a:xfrm flipH="1">
            <a:off x="539552" y="1196752"/>
            <a:ext cx="903334" cy="1161713"/>
          </a:xfrm>
          <a:prstGeom prst="rect">
            <a:avLst/>
          </a:prstGeom>
        </p:spPr>
      </p:pic>
      <p:sp>
        <p:nvSpPr>
          <p:cNvPr id="3" name="Rectangular Callout 2"/>
          <p:cNvSpPr/>
          <p:nvPr/>
        </p:nvSpPr>
        <p:spPr>
          <a:xfrm>
            <a:off x="2627313" y="1181100"/>
            <a:ext cx="847725" cy="582613"/>
          </a:xfrm>
          <a:prstGeom prst="wedgeRectCallout">
            <a:avLst>
              <a:gd name="adj1" fmla="val 114255"/>
              <a:gd name="adj2" fmla="val 64707"/>
            </a:avLst>
          </a:prstGeom>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spcBef>
                <a:spcPts val="0"/>
              </a:spcBef>
              <a:spcAft>
                <a:spcPts val="0"/>
              </a:spcAft>
              <a:defRPr/>
            </a:pPr>
            <a:r>
              <a:rPr lang="en-GB" i="1" dirty="0">
                <a:latin typeface="Arial" panose="020B0604020202020204" pitchFamily="34" charset="0"/>
                <a:cs typeface="Arial" panose="020B0604020202020204" pitchFamily="34" charset="0"/>
              </a:rPr>
              <a:t>Insult</a:t>
            </a:r>
          </a:p>
        </p:txBody>
      </p:sp>
      <p:sp>
        <p:nvSpPr>
          <p:cNvPr id="8" name="Rectangular Callout 7"/>
          <p:cNvSpPr/>
          <p:nvPr/>
        </p:nvSpPr>
        <p:spPr>
          <a:xfrm>
            <a:off x="1619250" y="1412875"/>
            <a:ext cx="865188" cy="582613"/>
          </a:xfrm>
          <a:prstGeom prst="wedgeRectCallout">
            <a:avLst>
              <a:gd name="adj1" fmla="val -75219"/>
              <a:gd name="adj2" fmla="val 75743"/>
            </a:avLst>
          </a:prstGeom>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spcBef>
                <a:spcPts val="0"/>
              </a:spcBef>
              <a:spcAft>
                <a:spcPts val="0"/>
              </a:spcAft>
              <a:defRPr/>
            </a:pPr>
            <a:r>
              <a:rPr lang="en-GB" i="1" dirty="0">
                <a:latin typeface="Arial" panose="020B0604020202020204" pitchFamily="34" charset="0"/>
                <a:cs typeface="Arial" panose="020B0604020202020204" pitchFamily="34" charset="0"/>
              </a:rPr>
              <a:t>Insult</a:t>
            </a:r>
          </a:p>
        </p:txBody>
      </p:sp>
      <p:sp>
        <p:nvSpPr>
          <p:cNvPr id="9" name="TextBox 8"/>
          <p:cNvSpPr txBox="1">
            <a:spLocks noChangeArrowheads="1"/>
          </p:cNvSpPr>
          <p:nvPr/>
        </p:nvSpPr>
        <p:spPr bwMode="auto">
          <a:xfrm>
            <a:off x="4184650" y="836613"/>
            <a:ext cx="3941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eaLnBrk="1" hangingPunct="1">
              <a:spcBef>
                <a:spcPct val="0"/>
              </a:spcBef>
              <a:buFontTx/>
              <a:buNone/>
            </a:pPr>
            <a:r>
              <a:rPr lang="en-GB" altLang="en-US" sz="2400" b="1">
                <a:solidFill>
                  <a:srgbClr val="1E1F73"/>
                </a:solidFill>
                <a:latin typeface="Arial" panose="020B0604020202020204" pitchFamily="34" charset="0"/>
                <a:cs typeface="Arial" panose="020B0604020202020204" pitchFamily="34" charset="0"/>
              </a:rPr>
              <a:t>No imbalance of power</a:t>
            </a: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rcRect r="47639"/>
          <a:stretch>
            <a:fillRect/>
          </a:stretch>
        </p:blipFill>
        <p:spPr bwMode="auto">
          <a:xfrm>
            <a:off x="3203575" y="2781300"/>
            <a:ext cx="887413"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3" cstate="print">
            <a:duotone>
              <a:schemeClr val="accent5">
                <a:shade val="45000"/>
                <a:satMod val="135000"/>
              </a:schemeClr>
              <a:prstClr val="white"/>
            </a:duotone>
            <a:extLst/>
          </a:blip>
          <a:srcRect r="47168"/>
          <a:stretch>
            <a:fillRect/>
          </a:stretch>
        </p:blipFill>
        <p:spPr>
          <a:xfrm flipH="1">
            <a:off x="251520" y="2636912"/>
            <a:ext cx="937177" cy="1242521"/>
          </a:xfrm>
          <a:prstGeom prst="rect">
            <a:avLst/>
          </a:prstGeom>
        </p:spPr>
      </p:pic>
      <p:sp>
        <p:nvSpPr>
          <p:cNvPr id="12" name="Rectangular Callout 11"/>
          <p:cNvSpPr/>
          <p:nvPr/>
        </p:nvSpPr>
        <p:spPr>
          <a:xfrm>
            <a:off x="2195513" y="2276475"/>
            <a:ext cx="828675" cy="695325"/>
          </a:xfrm>
          <a:prstGeom prst="wedgeRectCallout">
            <a:avLst>
              <a:gd name="adj1" fmla="val 114255"/>
              <a:gd name="adj2" fmla="val 64707"/>
            </a:avLst>
          </a:prstGeom>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spcBef>
                <a:spcPts val="0"/>
              </a:spcBef>
              <a:spcAft>
                <a:spcPts val="0"/>
              </a:spcAft>
              <a:defRPr/>
            </a:pPr>
            <a:r>
              <a:rPr lang="en-GB" i="1" dirty="0">
                <a:latin typeface="Arial" panose="020B0604020202020204" pitchFamily="34" charset="0"/>
                <a:cs typeface="Arial" panose="020B0604020202020204" pitchFamily="34" charset="0"/>
              </a:rPr>
              <a:t>Insult</a:t>
            </a:r>
          </a:p>
        </p:txBody>
      </p:sp>
      <p:sp>
        <p:nvSpPr>
          <p:cNvPr id="13" name="Rectangular Callout 12"/>
          <p:cNvSpPr/>
          <p:nvPr/>
        </p:nvSpPr>
        <p:spPr>
          <a:xfrm>
            <a:off x="1331913" y="2924175"/>
            <a:ext cx="684212" cy="582613"/>
          </a:xfrm>
          <a:prstGeom prst="wedgeRectCallout">
            <a:avLst>
              <a:gd name="adj1" fmla="val -75219"/>
              <a:gd name="adj2" fmla="val 75743"/>
            </a:avLst>
          </a:prstGeom>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spcBef>
                <a:spcPts val="0"/>
              </a:spcBef>
              <a:spcAft>
                <a:spcPts val="0"/>
              </a:spcAft>
              <a:defRPr/>
            </a:pPr>
            <a:r>
              <a:rPr lang="en-GB" dirty="0">
                <a:latin typeface="Arial" panose="020B0604020202020204" pitchFamily="34" charset="0"/>
                <a:cs typeface="Arial" panose="020B0604020202020204" pitchFamily="34" charset="0"/>
              </a:rPr>
              <a:t>Stop it!</a:t>
            </a:r>
          </a:p>
        </p:txBody>
      </p:sp>
      <p:sp>
        <p:nvSpPr>
          <p:cNvPr id="14" name="Rectangular Callout 13"/>
          <p:cNvSpPr/>
          <p:nvPr/>
        </p:nvSpPr>
        <p:spPr>
          <a:xfrm>
            <a:off x="2411413" y="2781300"/>
            <a:ext cx="844550" cy="582613"/>
          </a:xfrm>
          <a:prstGeom prst="wedgeRectCallout">
            <a:avLst>
              <a:gd name="adj1" fmla="val 62793"/>
              <a:gd name="adj2" fmla="val 31599"/>
            </a:avLst>
          </a:prstGeom>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spcBef>
                <a:spcPts val="0"/>
              </a:spcBef>
              <a:spcAft>
                <a:spcPts val="0"/>
              </a:spcAft>
              <a:defRPr/>
            </a:pPr>
            <a:r>
              <a:rPr lang="en-GB" i="1" dirty="0">
                <a:latin typeface="Arial" panose="020B0604020202020204" pitchFamily="34" charset="0"/>
                <a:cs typeface="Arial" panose="020B0604020202020204" pitchFamily="34" charset="0"/>
              </a:rPr>
              <a:t>Insult</a:t>
            </a:r>
          </a:p>
        </p:txBody>
      </p:sp>
      <p:sp>
        <p:nvSpPr>
          <p:cNvPr id="15" name="Rectangular Callout 14"/>
          <p:cNvSpPr/>
          <p:nvPr/>
        </p:nvSpPr>
        <p:spPr>
          <a:xfrm>
            <a:off x="2195513" y="3357563"/>
            <a:ext cx="827087" cy="582612"/>
          </a:xfrm>
          <a:prstGeom prst="wedgeRectCallout">
            <a:avLst>
              <a:gd name="adj1" fmla="val 80337"/>
              <a:gd name="adj2" fmla="val -3716"/>
            </a:avLst>
          </a:prstGeom>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spcBef>
                <a:spcPts val="0"/>
              </a:spcBef>
              <a:spcAft>
                <a:spcPts val="0"/>
              </a:spcAft>
              <a:defRPr/>
            </a:pPr>
            <a:r>
              <a:rPr lang="en-GB" i="1" dirty="0">
                <a:latin typeface="Arial" panose="020B0604020202020204" pitchFamily="34" charset="0"/>
                <a:cs typeface="Arial" panose="020B0604020202020204" pitchFamily="34" charset="0"/>
              </a:rPr>
              <a:t>Insult</a:t>
            </a:r>
          </a:p>
        </p:txBody>
      </p:sp>
      <p:sp>
        <p:nvSpPr>
          <p:cNvPr id="16" name="Rectangular Callout 15"/>
          <p:cNvSpPr/>
          <p:nvPr/>
        </p:nvSpPr>
        <p:spPr>
          <a:xfrm>
            <a:off x="2484438" y="3933825"/>
            <a:ext cx="1008062" cy="477838"/>
          </a:xfrm>
          <a:prstGeom prst="wedgeRectCallout">
            <a:avLst>
              <a:gd name="adj1" fmla="val 44358"/>
              <a:gd name="adj2" fmla="val -82422"/>
            </a:avLst>
          </a:prstGeom>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spcBef>
                <a:spcPts val="0"/>
              </a:spcBef>
              <a:spcAft>
                <a:spcPts val="0"/>
              </a:spcAft>
              <a:defRPr/>
            </a:pPr>
            <a:r>
              <a:rPr lang="en-GB" i="1" dirty="0">
                <a:latin typeface="Arial" panose="020B0604020202020204" pitchFamily="34" charset="0"/>
                <a:cs typeface="Arial" panose="020B0604020202020204" pitchFamily="34" charset="0"/>
              </a:rPr>
              <a:t>Insult</a:t>
            </a:r>
          </a:p>
        </p:txBody>
      </p:sp>
      <p:sp>
        <p:nvSpPr>
          <p:cNvPr id="17" name="TextBox 16"/>
          <p:cNvSpPr txBox="1">
            <a:spLocks noChangeArrowheads="1"/>
          </p:cNvSpPr>
          <p:nvPr/>
        </p:nvSpPr>
        <p:spPr bwMode="auto">
          <a:xfrm>
            <a:off x="4067175" y="2589213"/>
            <a:ext cx="4897438"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eaLnBrk="1" hangingPunct="1">
              <a:spcBef>
                <a:spcPct val="0"/>
              </a:spcBef>
              <a:buFontTx/>
              <a:buNone/>
            </a:pPr>
            <a:r>
              <a:rPr lang="en-GB" altLang="en-US" sz="2400" b="1">
                <a:solidFill>
                  <a:srgbClr val="1E1F73"/>
                </a:solidFill>
                <a:latin typeface="Arial" panose="020B0604020202020204" pitchFamily="34" charset="0"/>
                <a:cs typeface="Arial" panose="020B0604020202020204" pitchFamily="34" charset="0"/>
              </a:rPr>
              <a:t>Imbalance of power through repetition, threat, etc.</a:t>
            </a:r>
          </a:p>
        </p:txBody>
      </p:sp>
      <p:pic>
        <p:nvPicPr>
          <p:cNvPr id="18" name="Picture 17"/>
          <p:cNvPicPr>
            <a:picLocks noChangeAspect="1"/>
          </p:cNvPicPr>
          <p:nvPr/>
        </p:nvPicPr>
        <p:blipFill>
          <a:blip r:embed="rId3">
            <a:extLst>
              <a:ext uri="{28A0092B-C50C-407E-A947-70E740481C1C}">
                <a14:useLocalDpi xmlns:a14="http://schemas.microsoft.com/office/drawing/2010/main" val="0"/>
              </a:ext>
            </a:extLst>
          </a:blip>
          <a:srcRect r="48251"/>
          <a:stretch>
            <a:fillRect/>
          </a:stretch>
        </p:blipFill>
        <p:spPr bwMode="auto">
          <a:xfrm>
            <a:off x="4932363" y="5084763"/>
            <a:ext cx="803275"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p:cNvPicPr>
            <a:picLocks noChangeAspect="1"/>
          </p:cNvPicPr>
          <p:nvPr/>
        </p:nvPicPr>
        <p:blipFill>
          <a:blip r:embed="rId3" cstate="print">
            <a:duotone>
              <a:schemeClr val="accent5">
                <a:shade val="45000"/>
                <a:satMod val="135000"/>
              </a:schemeClr>
              <a:prstClr val="white"/>
            </a:duotone>
            <a:extLst/>
          </a:blip>
          <a:srcRect r="47083"/>
          <a:stretch>
            <a:fillRect/>
          </a:stretch>
        </p:blipFill>
        <p:spPr>
          <a:xfrm flipH="1">
            <a:off x="2195513" y="5094582"/>
            <a:ext cx="984515" cy="1214143"/>
          </a:xfrm>
          <a:prstGeom prst="rect">
            <a:avLst/>
          </a:prstGeom>
        </p:spPr>
      </p:pic>
      <p:sp>
        <p:nvSpPr>
          <p:cNvPr id="20" name="Rectangular Callout 19"/>
          <p:cNvSpPr/>
          <p:nvPr/>
        </p:nvSpPr>
        <p:spPr>
          <a:xfrm>
            <a:off x="179388" y="4652963"/>
            <a:ext cx="1552575" cy="949325"/>
          </a:xfrm>
          <a:prstGeom prst="wedgeRectCallout">
            <a:avLst>
              <a:gd name="adj1" fmla="val 96562"/>
              <a:gd name="adj2" fmla="val 56996"/>
            </a:avLst>
          </a:prstGeom>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spcBef>
                <a:spcPts val="0"/>
              </a:spcBef>
              <a:spcAft>
                <a:spcPts val="0"/>
              </a:spcAft>
              <a:defRPr/>
            </a:pPr>
            <a:r>
              <a:rPr lang="en-GB" dirty="0">
                <a:latin typeface="Arial" panose="020B0604020202020204" pitchFamily="34" charset="0"/>
                <a:cs typeface="Arial" panose="020B0604020202020204" pitchFamily="34" charset="0"/>
              </a:rPr>
              <a:t>Stop it! All of you! It’s not true!!</a:t>
            </a:r>
          </a:p>
        </p:txBody>
      </p:sp>
      <p:sp>
        <p:nvSpPr>
          <p:cNvPr id="21" name="Rectangular Callout 20"/>
          <p:cNvSpPr/>
          <p:nvPr/>
        </p:nvSpPr>
        <p:spPr>
          <a:xfrm>
            <a:off x="3203575" y="5981700"/>
            <a:ext cx="1846263" cy="471488"/>
          </a:xfrm>
          <a:prstGeom prst="wedgeRectCallout">
            <a:avLst>
              <a:gd name="adj1" fmla="val 50673"/>
              <a:gd name="adj2" fmla="val -66260"/>
            </a:avLst>
          </a:prstGeom>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spcBef>
                <a:spcPts val="0"/>
              </a:spcBef>
              <a:spcAft>
                <a:spcPts val="0"/>
              </a:spcAft>
              <a:defRPr/>
            </a:pPr>
            <a:r>
              <a:rPr lang="en-GB" i="1" dirty="0">
                <a:latin typeface="Arial" panose="020B0604020202020204" pitchFamily="34" charset="0"/>
                <a:cs typeface="Arial" panose="020B0604020202020204" pitchFamily="34" charset="0"/>
              </a:rPr>
              <a:t>Rumour spread</a:t>
            </a:r>
          </a:p>
        </p:txBody>
      </p:sp>
      <p:pic>
        <p:nvPicPr>
          <p:cNvPr id="22" name="Picture 21"/>
          <p:cNvPicPr>
            <a:picLocks noChangeAspect="1"/>
          </p:cNvPicPr>
          <p:nvPr/>
        </p:nvPicPr>
        <p:blipFill>
          <a:blip r:embed="rId3" cstate="print">
            <a:duotone>
              <a:schemeClr val="bg2">
                <a:shade val="45000"/>
                <a:satMod val="135000"/>
              </a:schemeClr>
              <a:prstClr val="white"/>
            </a:duotone>
            <a:extLst/>
          </a:blip>
          <a:srcRect r="47874"/>
          <a:stretch>
            <a:fillRect/>
          </a:stretch>
        </p:blipFill>
        <p:spPr>
          <a:xfrm>
            <a:off x="3995936" y="3933056"/>
            <a:ext cx="752404" cy="985840"/>
          </a:xfrm>
          <a:prstGeom prst="rect">
            <a:avLst/>
          </a:prstGeom>
        </p:spPr>
      </p:pic>
      <p:pic>
        <p:nvPicPr>
          <p:cNvPr id="23" name="Picture 22"/>
          <p:cNvPicPr>
            <a:picLocks noChangeAspect="1"/>
          </p:cNvPicPr>
          <p:nvPr/>
        </p:nvPicPr>
        <p:blipFill>
          <a:blip r:embed="rId3" cstate="print">
            <a:duotone>
              <a:schemeClr val="accent2">
                <a:shade val="45000"/>
                <a:satMod val="135000"/>
              </a:schemeClr>
              <a:prstClr val="white"/>
            </a:duotone>
            <a:extLst/>
          </a:blip>
          <a:srcRect r="49164"/>
          <a:stretch>
            <a:fillRect/>
          </a:stretch>
        </p:blipFill>
        <p:spPr>
          <a:xfrm>
            <a:off x="4860032" y="3861048"/>
            <a:ext cx="693239" cy="931332"/>
          </a:xfrm>
          <a:prstGeom prst="rect">
            <a:avLst/>
          </a:prstGeom>
        </p:spPr>
      </p:pic>
      <p:pic>
        <p:nvPicPr>
          <p:cNvPr id="24" name="Picture 23"/>
          <p:cNvPicPr>
            <a:picLocks noChangeAspect="1"/>
          </p:cNvPicPr>
          <p:nvPr/>
        </p:nvPicPr>
        <p:blipFill>
          <a:blip r:embed="rId3" cstate="print">
            <a:duotone>
              <a:prstClr val="black"/>
              <a:srgbClr val="002060">
                <a:tint val="45000"/>
                <a:satMod val="400000"/>
              </a:srgbClr>
            </a:duotone>
            <a:extLst/>
          </a:blip>
          <a:srcRect r="46156"/>
          <a:stretch>
            <a:fillRect/>
          </a:stretch>
        </p:blipFill>
        <p:spPr>
          <a:xfrm>
            <a:off x="6156176" y="5085184"/>
            <a:ext cx="723961" cy="918284"/>
          </a:xfrm>
          <a:prstGeom prst="rect">
            <a:avLst/>
          </a:prstGeom>
        </p:spPr>
      </p:pic>
      <p:pic>
        <p:nvPicPr>
          <p:cNvPr id="25" name="Picture 24"/>
          <p:cNvPicPr>
            <a:picLocks noChangeAspect="1"/>
          </p:cNvPicPr>
          <p:nvPr/>
        </p:nvPicPr>
        <p:blipFill>
          <a:blip r:embed="rId3" cstate="print">
            <a:duotone>
              <a:prstClr val="black"/>
              <a:schemeClr val="accent6">
                <a:tint val="45000"/>
                <a:satMod val="400000"/>
              </a:schemeClr>
            </a:duotone>
            <a:extLst/>
          </a:blip>
          <a:srcRect r="44884"/>
          <a:stretch>
            <a:fillRect/>
          </a:stretch>
        </p:blipFill>
        <p:spPr>
          <a:xfrm>
            <a:off x="5940152" y="4077072"/>
            <a:ext cx="646090" cy="800589"/>
          </a:xfrm>
          <a:prstGeom prst="rect">
            <a:avLst/>
          </a:prstGeom>
        </p:spPr>
      </p:pic>
      <p:cxnSp>
        <p:nvCxnSpPr>
          <p:cNvPr id="27" name="Straight Arrow Connector 26"/>
          <p:cNvCxnSpPr/>
          <p:nvPr/>
        </p:nvCxnSpPr>
        <p:spPr>
          <a:xfrm flipH="1" flipV="1">
            <a:off x="4643438" y="4868863"/>
            <a:ext cx="230187" cy="381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flipV="1">
            <a:off x="5292725" y="4724400"/>
            <a:ext cx="71438" cy="4587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flipV="1">
            <a:off x="5724525" y="4941888"/>
            <a:ext cx="212725" cy="2381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flipV="1">
            <a:off x="6500813" y="5300663"/>
            <a:ext cx="166687" cy="9683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a:stCxn id="23" idx="2"/>
          </p:cNvCxnSpPr>
          <p:nvPr/>
        </p:nvCxnSpPr>
        <p:spPr>
          <a:xfrm flipH="1">
            <a:off x="3203575" y="4792663"/>
            <a:ext cx="2003425" cy="874712"/>
          </a:xfrm>
          <a:prstGeom prst="straightConnector1">
            <a:avLst/>
          </a:prstGeom>
          <a:ln>
            <a:solidFill>
              <a:schemeClr val="accent4">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44" name="Rectangular Callout 43"/>
          <p:cNvSpPr/>
          <p:nvPr/>
        </p:nvSpPr>
        <p:spPr>
          <a:xfrm>
            <a:off x="6875463" y="4652963"/>
            <a:ext cx="1238250" cy="555625"/>
          </a:xfrm>
          <a:prstGeom prst="wedgeRectCallout">
            <a:avLst>
              <a:gd name="adj1" fmla="val -66032"/>
              <a:gd name="adj2" fmla="val -77601"/>
            </a:avLst>
          </a:prstGeom>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spcBef>
                <a:spcPts val="0"/>
              </a:spcBef>
              <a:spcAft>
                <a:spcPts val="0"/>
              </a:spcAft>
              <a:defRPr/>
            </a:pPr>
            <a:r>
              <a:rPr lang="en-GB" i="1" dirty="0">
                <a:latin typeface="Arial" panose="020B0604020202020204" pitchFamily="34" charset="0"/>
                <a:cs typeface="Arial" panose="020B0604020202020204" pitchFamily="34" charset="0"/>
              </a:rPr>
              <a:t>Insult</a:t>
            </a:r>
          </a:p>
        </p:txBody>
      </p:sp>
      <p:sp>
        <p:nvSpPr>
          <p:cNvPr id="45" name="Rectangular Callout 44"/>
          <p:cNvSpPr/>
          <p:nvPr/>
        </p:nvSpPr>
        <p:spPr>
          <a:xfrm>
            <a:off x="7164388" y="5732463"/>
            <a:ext cx="1008062" cy="576262"/>
          </a:xfrm>
          <a:prstGeom prst="wedgeRectCallout">
            <a:avLst>
              <a:gd name="adj1" fmla="val -77110"/>
              <a:gd name="adj2" fmla="val -11348"/>
            </a:avLst>
          </a:prstGeom>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spcBef>
                <a:spcPts val="0"/>
              </a:spcBef>
              <a:spcAft>
                <a:spcPts val="0"/>
              </a:spcAft>
              <a:defRPr/>
            </a:pPr>
            <a:r>
              <a:rPr lang="en-GB" i="1" dirty="0">
                <a:latin typeface="Arial" panose="020B0604020202020204" pitchFamily="34" charset="0"/>
                <a:cs typeface="Arial" panose="020B0604020202020204" pitchFamily="34" charset="0"/>
              </a:rPr>
              <a:t>Insult </a:t>
            </a:r>
          </a:p>
        </p:txBody>
      </p:sp>
      <p:sp>
        <p:nvSpPr>
          <p:cNvPr id="46" name="TextBox 45"/>
          <p:cNvSpPr txBox="1">
            <a:spLocks noChangeArrowheads="1"/>
          </p:cNvSpPr>
          <p:nvPr/>
        </p:nvSpPr>
        <p:spPr bwMode="auto">
          <a:xfrm>
            <a:off x="6989763" y="3429000"/>
            <a:ext cx="22542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eaLnBrk="1" hangingPunct="1">
              <a:spcBef>
                <a:spcPct val="0"/>
              </a:spcBef>
              <a:buFontTx/>
              <a:buNone/>
            </a:pPr>
            <a:r>
              <a:rPr lang="en-GB" altLang="en-US" sz="2400" b="1">
                <a:solidFill>
                  <a:srgbClr val="1E1F73"/>
                </a:solidFill>
                <a:latin typeface="Arial" panose="020B0604020202020204" pitchFamily="34" charset="0"/>
                <a:cs typeface="Arial" panose="020B0604020202020204" pitchFamily="34" charset="0"/>
              </a:rPr>
              <a:t>Clear imbalance of power</a:t>
            </a:r>
          </a:p>
        </p:txBody>
      </p:sp>
      <p:sp>
        <p:nvSpPr>
          <p:cNvPr id="12323" name="Slide Number Placeholder 36"/>
          <p:cNvSpPr>
            <a:spLocks noGrp="1"/>
          </p:cNvSpPr>
          <p:nvPr>
            <p:ph type="sldNum" sz="quarter" idx="16"/>
          </p:nvPr>
        </p:nvSpPr>
        <p:spPr>
          <a:noFill/>
        </p:spPr>
        <p:txBody>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a:spcBef>
                <a:spcPct val="0"/>
              </a:spcBef>
              <a:buFontTx/>
              <a:buNone/>
            </a:pPr>
            <a:fld id="{A3350042-C98D-4084-82AD-8CF596D049B5}" type="slidenum">
              <a:rPr lang="en-GB" altLang="en-US" sz="1200">
                <a:solidFill>
                  <a:srgbClr val="898989"/>
                </a:solidFill>
                <a:latin typeface="Calibri" panose="020F0502020204030204" pitchFamily="34" charset="0"/>
              </a:rPr>
              <a:pPr>
                <a:spcBef>
                  <a:spcPct val="0"/>
                </a:spcBef>
                <a:buFontTx/>
                <a:buNone/>
              </a:pPr>
              <a:t>7</a:t>
            </a:fld>
            <a:endParaRPr lang="en-GB" altLang="en-US" sz="1200">
              <a:solidFill>
                <a:srgbClr val="898989"/>
              </a:solidFill>
              <a:latin typeface="Calibri" panose="020F0502020204030204" pitchFamily="34" charset="0"/>
            </a:endParaRPr>
          </a:p>
        </p:txBody>
      </p:sp>
    </p:spTree>
    <p:extLst>
      <p:ext uri="{BB962C8B-B14F-4D97-AF65-F5344CB8AC3E}">
        <p14:creationId xmlns:p14="http://schemas.microsoft.com/office/powerpoint/2010/main" val="168665932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par>
                          <p:cTn id="11" fill="hold" nodeType="afterGroup">
                            <p:stCondLst>
                              <p:cond delay="500"/>
                            </p:stCondLst>
                            <p:childTnLst>
                              <p:par>
                                <p:cTn id="12" presetID="10" presetClass="entr" presetSubtype="0" fill="hold" grpId="0" nodeType="afterEffect">
                                  <p:stCondLst>
                                    <p:cond delay="50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childTnLst>
                          </p:cTn>
                        </p:par>
                        <p:par>
                          <p:cTn id="15" fill="hold" nodeType="afterGroup">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par>
                          <p:cTn id="32" fill="hold" nodeType="afterGroup">
                            <p:stCondLst>
                              <p:cond delay="500"/>
                            </p:stCondLst>
                            <p:childTnLst>
                              <p:par>
                                <p:cTn id="33" presetID="10" presetClass="entr" presetSubtype="0" fill="hold" grpId="0" nodeType="afterEffect">
                                  <p:stCondLst>
                                    <p:cond delay="50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500"/>
                                        <p:tgtEl>
                                          <p:spTgt spid="12"/>
                                        </p:tgtEl>
                                      </p:cBhvr>
                                    </p:animEffect>
                                  </p:childTnLst>
                                </p:cTn>
                              </p:par>
                            </p:childTnLst>
                          </p:cTn>
                        </p:par>
                        <p:par>
                          <p:cTn id="36" fill="hold" nodeType="afterGroup">
                            <p:stCondLst>
                              <p:cond delay="1500"/>
                            </p:stCondLst>
                            <p:childTnLst>
                              <p:par>
                                <p:cTn id="37" presetID="10" presetClass="entr" presetSubtype="0" fill="hold" grpId="0" nodeType="afterEffect">
                                  <p:stCondLst>
                                    <p:cond delay="50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childTnLst>
                          </p:cTn>
                        </p:par>
                        <p:par>
                          <p:cTn id="40" fill="hold" nodeType="afterGroup">
                            <p:stCondLst>
                              <p:cond delay="2500"/>
                            </p:stCondLst>
                            <p:childTnLst>
                              <p:par>
                                <p:cTn id="41" presetID="10" presetClass="entr" presetSubtype="0" fill="hold" grpId="0" nodeType="afterEffect">
                                  <p:stCondLst>
                                    <p:cond delay="50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500"/>
                                        <p:tgtEl>
                                          <p:spTgt spid="15"/>
                                        </p:tgtEl>
                                      </p:cBhvr>
                                    </p:animEffect>
                                  </p:childTnLst>
                                </p:cTn>
                              </p:par>
                            </p:childTnLst>
                          </p:cTn>
                        </p:par>
                        <p:par>
                          <p:cTn id="44" fill="hold" nodeType="afterGroup">
                            <p:stCondLst>
                              <p:cond delay="3500"/>
                            </p:stCondLst>
                            <p:childTnLst>
                              <p:par>
                                <p:cTn id="45" presetID="10" presetClass="entr" presetSubtype="0" fill="hold" grpId="0" nodeType="afterEffect">
                                  <p:stCondLst>
                                    <p:cond delay="50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childTnLst>
                          </p:cTn>
                        </p:par>
                        <p:par>
                          <p:cTn id="48" fill="hold" nodeType="afterGroup">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500"/>
                                        <p:tgtEl>
                                          <p:spTgt spid="16"/>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10" presetClass="entr" presetSubtype="0" fill="hold" nodeType="click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500"/>
                                        <p:tgtEl>
                                          <p:spTgt spid="19"/>
                                        </p:tgtEl>
                                      </p:cBhvr>
                                    </p:animEffect>
                                  </p:childTnLst>
                                </p:cTn>
                              </p:par>
                              <p:par>
                                <p:cTn id="62" presetID="10" presetClass="entr" presetSubtype="0" fill="hold" nodeType="with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fade">
                                      <p:cBhvr>
                                        <p:cTn id="64" dur="500"/>
                                        <p:tgtEl>
                                          <p:spTgt spid="18"/>
                                        </p:tgtEl>
                                      </p:cBhvr>
                                    </p:animEffect>
                                  </p:childTnLst>
                                </p:cTn>
                              </p:par>
                            </p:childTnLst>
                          </p:cTn>
                        </p:par>
                        <p:par>
                          <p:cTn id="65" fill="hold" nodeType="afterGroup">
                            <p:stCondLst>
                              <p:cond delay="500"/>
                            </p:stCondLst>
                            <p:childTnLst>
                              <p:par>
                                <p:cTn id="66" presetID="10" presetClass="entr" presetSubtype="0" fill="hold" grpId="0" nodeType="afterEffect">
                                  <p:stCondLst>
                                    <p:cond delay="0"/>
                                  </p:stCondLst>
                                  <p:childTnLst>
                                    <p:set>
                                      <p:cBhvr>
                                        <p:cTn id="67" dur="1" fill="hold">
                                          <p:stCondLst>
                                            <p:cond delay="0"/>
                                          </p:stCondLst>
                                        </p:cTn>
                                        <p:tgtEl>
                                          <p:spTgt spid="21"/>
                                        </p:tgtEl>
                                        <p:attrNameLst>
                                          <p:attrName>style.visibility</p:attrName>
                                        </p:attrNameLst>
                                      </p:cBhvr>
                                      <p:to>
                                        <p:strVal val="visible"/>
                                      </p:to>
                                    </p:set>
                                    <p:animEffect transition="in" filter="fade">
                                      <p:cBhvr>
                                        <p:cTn id="68" dur="500"/>
                                        <p:tgtEl>
                                          <p:spTgt spid="21"/>
                                        </p:tgtEl>
                                      </p:cBhvr>
                                    </p:animEffect>
                                  </p:childTnLst>
                                </p:cTn>
                              </p:par>
                            </p:childTnLst>
                          </p:cTn>
                        </p:par>
                        <p:par>
                          <p:cTn id="69" fill="hold" nodeType="afterGroup">
                            <p:stCondLst>
                              <p:cond delay="1000"/>
                            </p:stCondLst>
                            <p:childTnLst>
                              <p:par>
                                <p:cTn id="70" presetID="10" presetClass="entr" presetSubtype="0" fill="hold" nodeType="afterEffect">
                                  <p:stCondLst>
                                    <p:cond delay="250"/>
                                  </p:stCondLst>
                                  <p:childTnLst>
                                    <p:set>
                                      <p:cBhvr>
                                        <p:cTn id="71" dur="1" fill="hold">
                                          <p:stCondLst>
                                            <p:cond delay="0"/>
                                          </p:stCondLst>
                                        </p:cTn>
                                        <p:tgtEl>
                                          <p:spTgt spid="27"/>
                                        </p:tgtEl>
                                        <p:attrNameLst>
                                          <p:attrName>style.visibility</p:attrName>
                                        </p:attrNameLst>
                                      </p:cBhvr>
                                      <p:to>
                                        <p:strVal val="visible"/>
                                      </p:to>
                                    </p:set>
                                    <p:animEffect transition="in" filter="fade">
                                      <p:cBhvr>
                                        <p:cTn id="72" dur="500"/>
                                        <p:tgtEl>
                                          <p:spTgt spid="27"/>
                                        </p:tgtEl>
                                      </p:cBhvr>
                                    </p:animEffect>
                                  </p:childTnLst>
                                </p:cTn>
                              </p:par>
                            </p:childTnLst>
                          </p:cTn>
                        </p:par>
                        <p:par>
                          <p:cTn id="73" fill="hold" nodeType="afterGroup">
                            <p:stCondLst>
                              <p:cond delay="1750"/>
                            </p:stCondLst>
                            <p:childTnLst>
                              <p:par>
                                <p:cTn id="74" presetID="10" presetClass="entr" presetSubtype="0" fill="hold" nodeType="afterEffect">
                                  <p:stCondLst>
                                    <p:cond delay="250"/>
                                  </p:stCondLst>
                                  <p:childTnLst>
                                    <p:set>
                                      <p:cBhvr>
                                        <p:cTn id="75" dur="1" fill="hold">
                                          <p:stCondLst>
                                            <p:cond delay="0"/>
                                          </p:stCondLst>
                                        </p:cTn>
                                        <p:tgtEl>
                                          <p:spTgt spid="29"/>
                                        </p:tgtEl>
                                        <p:attrNameLst>
                                          <p:attrName>style.visibility</p:attrName>
                                        </p:attrNameLst>
                                      </p:cBhvr>
                                      <p:to>
                                        <p:strVal val="visible"/>
                                      </p:to>
                                    </p:set>
                                    <p:animEffect transition="in" filter="fade">
                                      <p:cBhvr>
                                        <p:cTn id="76" dur="500"/>
                                        <p:tgtEl>
                                          <p:spTgt spid="29"/>
                                        </p:tgtEl>
                                      </p:cBhvr>
                                    </p:animEffect>
                                  </p:childTnLst>
                                </p:cTn>
                              </p:par>
                            </p:childTnLst>
                          </p:cTn>
                        </p:par>
                        <p:par>
                          <p:cTn id="77" fill="hold" nodeType="afterGroup">
                            <p:stCondLst>
                              <p:cond delay="2500"/>
                            </p:stCondLst>
                            <p:childTnLst>
                              <p:par>
                                <p:cTn id="78" presetID="10" presetClass="entr" presetSubtype="0" fill="hold" nodeType="afterEffect">
                                  <p:stCondLst>
                                    <p:cond delay="250"/>
                                  </p:stCondLst>
                                  <p:childTnLst>
                                    <p:set>
                                      <p:cBhvr>
                                        <p:cTn id="79" dur="1" fill="hold">
                                          <p:stCondLst>
                                            <p:cond delay="0"/>
                                          </p:stCondLst>
                                        </p:cTn>
                                        <p:tgtEl>
                                          <p:spTgt spid="31"/>
                                        </p:tgtEl>
                                        <p:attrNameLst>
                                          <p:attrName>style.visibility</p:attrName>
                                        </p:attrNameLst>
                                      </p:cBhvr>
                                      <p:to>
                                        <p:strVal val="visible"/>
                                      </p:to>
                                    </p:set>
                                    <p:animEffect transition="in" filter="fade">
                                      <p:cBhvr>
                                        <p:cTn id="80" dur="500"/>
                                        <p:tgtEl>
                                          <p:spTgt spid="31"/>
                                        </p:tgtEl>
                                      </p:cBhvr>
                                    </p:animEffect>
                                  </p:childTnLst>
                                </p:cTn>
                              </p:par>
                            </p:childTnLst>
                          </p:cTn>
                        </p:par>
                        <p:par>
                          <p:cTn id="81" fill="hold" nodeType="afterGroup">
                            <p:stCondLst>
                              <p:cond delay="3250"/>
                            </p:stCondLst>
                            <p:childTnLst>
                              <p:par>
                                <p:cTn id="82" presetID="10" presetClass="entr" presetSubtype="0" fill="hold" nodeType="afterEffect">
                                  <p:stCondLst>
                                    <p:cond delay="250"/>
                                  </p:stCondLst>
                                  <p:childTnLst>
                                    <p:set>
                                      <p:cBhvr>
                                        <p:cTn id="83" dur="1" fill="hold">
                                          <p:stCondLst>
                                            <p:cond delay="0"/>
                                          </p:stCondLst>
                                        </p:cTn>
                                        <p:tgtEl>
                                          <p:spTgt spid="33"/>
                                        </p:tgtEl>
                                        <p:attrNameLst>
                                          <p:attrName>style.visibility</p:attrName>
                                        </p:attrNameLst>
                                      </p:cBhvr>
                                      <p:to>
                                        <p:strVal val="visible"/>
                                      </p:to>
                                    </p:set>
                                    <p:animEffect transition="in" filter="fade">
                                      <p:cBhvr>
                                        <p:cTn id="84" dur="500"/>
                                        <p:tgtEl>
                                          <p:spTgt spid="33"/>
                                        </p:tgtEl>
                                      </p:cBhvr>
                                    </p:animEffect>
                                  </p:childTnLst>
                                </p:cTn>
                              </p:par>
                            </p:childTnLst>
                          </p:cTn>
                        </p:par>
                        <p:par>
                          <p:cTn id="85" fill="hold" nodeType="afterGroup">
                            <p:stCondLst>
                              <p:cond delay="4000"/>
                            </p:stCondLst>
                            <p:childTnLst>
                              <p:par>
                                <p:cTn id="86" presetID="10" presetClass="entr" presetSubtype="0" fill="hold" nodeType="afterEffect">
                                  <p:stCondLst>
                                    <p:cond delay="250"/>
                                  </p:stCondLst>
                                  <p:childTnLst>
                                    <p:set>
                                      <p:cBhvr>
                                        <p:cTn id="87" dur="1" fill="hold">
                                          <p:stCondLst>
                                            <p:cond delay="0"/>
                                          </p:stCondLst>
                                        </p:cTn>
                                        <p:tgtEl>
                                          <p:spTgt spid="22"/>
                                        </p:tgtEl>
                                        <p:attrNameLst>
                                          <p:attrName>style.visibility</p:attrName>
                                        </p:attrNameLst>
                                      </p:cBhvr>
                                      <p:to>
                                        <p:strVal val="visible"/>
                                      </p:to>
                                    </p:set>
                                    <p:animEffect transition="in" filter="fade">
                                      <p:cBhvr>
                                        <p:cTn id="88" dur="500"/>
                                        <p:tgtEl>
                                          <p:spTgt spid="22"/>
                                        </p:tgtEl>
                                      </p:cBhvr>
                                    </p:animEffect>
                                  </p:childTnLst>
                                </p:cTn>
                              </p:par>
                            </p:childTnLst>
                          </p:cTn>
                        </p:par>
                        <p:par>
                          <p:cTn id="89" fill="hold" nodeType="afterGroup">
                            <p:stCondLst>
                              <p:cond delay="4750"/>
                            </p:stCondLst>
                            <p:childTnLst>
                              <p:par>
                                <p:cTn id="90" presetID="10" presetClass="entr" presetSubtype="0" fill="hold" nodeType="afterEffect">
                                  <p:stCondLst>
                                    <p:cond delay="250"/>
                                  </p:stCondLst>
                                  <p:childTnLst>
                                    <p:set>
                                      <p:cBhvr>
                                        <p:cTn id="91" dur="1" fill="hold">
                                          <p:stCondLst>
                                            <p:cond delay="0"/>
                                          </p:stCondLst>
                                        </p:cTn>
                                        <p:tgtEl>
                                          <p:spTgt spid="23"/>
                                        </p:tgtEl>
                                        <p:attrNameLst>
                                          <p:attrName>style.visibility</p:attrName>
                                        </p:attrNameLst>
                                      </p:cBhvr>
                                      <p:to>
                                        <p:strVal val="visible"/>
                                      </p:to>
                                    </p:set>
                                    <p:animEffect transition="in" filter="fade">
                                      <p:cBhvr>
                                        <p:cTn id="92" dur="500"/>
                                        <p:tgtEl>
                                          <p:spTgt spid="23"/>
                                        </p:tgtEl>
                                      </p:cBhvr>
                                    </p:animEffect>
                                  </p:childTnLst>
                                </p:cTn>
                              </p:par>
                            </p:childTnLst>
                          </p:cTn>
                        </p:par>
                        <p:par>
                          <p:cTn id="93" fill="hold" nodeType="afterGroup">
                            <p:stCondLst>
                              <p:cond delay="5500"/>
                            </p:stCondLst>
                            <p:childTnLst>
                              <p:par>
                                <p:cTn id="94" presetID="10" presetClass="entr" presetSubtype="0" fill="hold" nodeType="afterEffect">
                                  <p:stCondLst>
                                    <p:cond delay="250"/>
                                  </p:stCondLst>
                                  <p:childTnLst>
                                    <p:set>
                                      <p:cBhvr>
                                        <p:cTn id="95" dur="1" fill="hold">
                                          <p:stCondLst>
                                            <p:cond delay="0"/>
                                          </p:stCondLst>
                                        </p:cTn>
                                        <p:tgtEl>
                                          <p:spTgt spid="25"/>
                                        </p:tgtEl>
                                        <p:attrNameLst>
                                          <p:attrName>style.visibility</p:attrName>
                                        </p:attrNameLst>
                                      </p:cBhvr>
                                      <p:to>
                                        <p:strVal val="visible"/>
                                      </p:to>
                                    </p:set>
                                    <p:animEffect transition="in" filter="fade">
                                      <p:cBhvr>
                                        <p:cTn id="96" dur="500"/>
                                        <p:tgtEl>
                                          <p:spTgt spid="25"/>
                                        </p:tgtEl>
                                      </p:cBhvr>
                                    </p:animEffect>
                                  </p:childTnLst>
                                </p:cTn>
                              </p:par>
                            </p:childTnLst>
                          </p:cTn>
                        </p:par>
                        <p:par>
                          <p:cTn id="97" fill="hold" nodeType="afterGroup">
                            <p:stCondLst>
                              <p:cond delay="6250"/>
                            </p:stCondLst>
                            <p:childTnLst>
                              <p:par>
                                <p:cTn id="98" presetID="10" presetClass="entr" presetSubtype="0" fill="hold" nodeType="afterEffect">
                                  <p:stCondLst>
                                    <p:cond delay="250"/>
                                  </p:stCondLst>
                                  <p:childTnLst>
                                    <p:set>
                                      <p:cBhvr>
                                        <p:cTn id="99" dur="1" fill="hold">
                                          <p:stCondLst>
                                            <p:cond delay="0"/>
                                          </p:stCondLst>
                                        </p:cTn>
                                        <p:tgtEl>
                                          <p:spTgt spid="24"/>
                                        </p:tgtEl>
                                        <p:attrNameLst>
                                          <p:attrName>style.visibility</p:attrName>
                                        </p:attrNameLst>
                                      </p:cBhvr>
                                      <p:to>
                                        <p:strVal val="visible"/>
                                      </p:to>
                                    </p:set>
                                    <p:animEffect transition="in" filter="fade">
                                      <p:cBhvr>
                                        <p:cTn id="100" dur="500"/>
                                        <p:tgtEl>
                                          <p:spTgt spid="24"/>
                                        </p:tgtEl>
                                      </p:cBhvr>
                                    </p:animEffect>
                                  </p:childTnLst>
                                </p:cTn>
                              </p:par>
                            </p:childTnLst>
                          </p:cTn>
                        </p:par>
                        <p:par>
                          <p:cTn id="101" fill="hold" nodeType="afterGroup">
                            <p:stCondLst>
                              <p:cond delay="7000"/>
                            </p:stCondLst>
                            <p:childTnLst>
                              <p:par>
                                <p:cTn id="102" presetID="10" presetClass="entr" presetSubtype="0" fill="hold" grpId="0" nodeType="afterEffect">
                                  <p:stCondLst>
                                    <p:cond delay="250"/>
                                  </p:stCondLst>
                                  <p:childTnLst>
                                    <p:set>
                                      <p:cBhvr>
                                        <p:cTn id="103" dur="1" fill="hold">
                                          <p:stCondLst>
                                            <p:cond delay="0"/>
                                          </p:stCondLst>
                                        </p:cTn>
                                        <p:tgtEl>
                                          <p:spTgt spid="44"/>
                                        </p:tgtEl>
                                        <p:attrNameLst>
                                          <p:attrName>style.visibility</p:attrName>
                                        </p:attrNameLst>
                                      </p:cBhvr>
                                      <p:to>
                                        <p:strVal val="visible"/>
                                      </p:to>
                                    </p:set>
                                    <p:animEffect transition="in" filter="fade">
                                      <p:cBhvr>
                                        <p:cTn id="104" dur="500"/>
                                        <p:tgtEl>
                                          <p:spTgt spid="44"/>
                                        </p:tgtEl>
                                      </p:cBhvr>
                                    </p:animEffect>
                                  </p:childTnLst>
                                </p:cTn>
                              </p:par>
                            </p:childTnLst>
                          </p:cTn>
                        </p:par>
                        <p:par>
                          <p:cTn id="105" fill="hold" nodeType="afterGroup">
                            <p:stCondLst>
                              <p:cond delay="7750"/>
                            </p:stCondLst>
                            <p:childTnLst>
                              <p:par>
                                <p:cTn id="106" presetID="10" presetClass="entr" presetSubtype="0" fill="hold" grpId="0" nodeType="afterEffect">
                                  <p:stCondLst>
                                    <p:cond delay="250"/>
                                  </p:stCondLst>
                                  <p:childTnLst>
                                    <p:set>
                                      <p:cBhvr>
                                        <p:cTn id="107" dur="1" fill="hold">
                                          <p:stCondLst>
                                            <p:cond delay="0"/>
                                          </p:stCondLst>
                                        </p:cTn>
                                        <p:tgtEl>
                                          <p:spTgt spid="45"/>
                                        </p:tgtEl>
                                        <p:attrNameLst>
                                          <p:attrName>style.visibility</p:attrName>
                                        </p:attrNameLst>
                                      </p:cBhvr>
                                      <p:to>
                                        <p:strVal val="visible"/>
                                      </p:to>
                                    </p:set>
                                    <p:animEffect transition="in" filter="fade">
                                      <p:cBhvr>
                                        <p:cTn id="108" dur="500"/>
                                        <p:tgtEl>
                                          <p:spTgt spid="45"/>
                                        </p:tgtEl>
                                      </p:cBhvr>
                                    </p:animEffect>
                                  </p:childTnLst>
                                </p:cTn>
                              </p:par>
                            </p:childTnLst>
                          </p:cTn>
                        </p:par>
                        <p:par>
                          <p:cTn id="109" fill="hold" nodeType="afterGroup">
                            <p:stCondLst>
                              <p:cond delay="8500"/>
                            </p:stCondLst>
                            <p:childTnLst>
                              <p:par>
                                <p:cTn id="110" presetID="10" presetClass="entr" presetSubtype="0" fill="hold" nodeType="afterEffect">
                                  <p:stCondLst>
                                    <p:cond delay="500"/>
                                  </p:stCondLst>
                                  <p:childTnLst>
                                    <p:set>
                                      <p:cBhvr>
                                        <p:cTn id="111" dur="1" fill="hold">
                                          <p:stCondLst>
                                            <p:cond delay="0"/>
                                          </p:stCondLst>
                                        </p:cTn>
                                        <p:tgtEl>
                                          <p:spTgt spid="35"/>
                                        </p:tgtEl>
                                        <p:attrNameLst>
                                          <p:attrName>style.visibility</p:attrName>
                                        </p:attrNameLst>
                                      </p:cBhvr>
                                      <p:to>
                                        <p:strVal val="visible"/>
                                      </p:to>
                                    </p:set>
                                    <p:animEffect transition="in" filter="fade">
                                      <p:cBhvr>
                                        <p:cTn id="112" dur="500"/>
                                        <p:tgtEl>
                                          <p:spTgt spid="35"/>
                                        </p:tgtEl>
                                      </p:cBhvr>
                                    </p:animEffect>
                                  </p:childTnLst>
                                </p:cTn>
                              </p:par>
                            </p:childTnLst>
                          </p:cTn>
                        </p:par>
                        <p:par>
                          <p:cTn id="113" fill="hold" nodeType="afterGroup">
                            <p:stCondLst>
                              <p:cond delay="9500"/>
                            </p:stCondLst>
                            <p:childTnLst>
                              <p:par>
                                <p:cTn id="114" presetID="10" presetClass="entr" presetSubtype="0" fill="hold" nodeType="afterEffect">
                                  <p:stCondLst>
                                    <p:cond delay="500"/>
                                  </p:stCondLst>
                                  <p:childTnLst>
                                    <p:set>
                                      <p:cBhvr>
                                        <p:cTn id="115" dur="1" fill="hold">
                                          <p:stCondLst>
                                            <p:cond delay="0"/>
                                          </p:stCondLst>
                                        </p:cTn>
                                        <p:tgtEl>
                                          <p:spTgt spid="36"/>
                                        </p:tgtEl>
                                        <p:attrNameLst>
                                          <p:attrName>style.visibility</p:attrName>
                                        </p:attrNameLst>
                                      </p:cBhvr>
                                      <p:to>
                                        <p:strVal val="visible"/>
                                      </p:to>
                                    </p:set>
                                    <p:animEffect transition="in" filter="fade">
                                      <p:cBhvr>
                                        <p:cTn id="116" dur="500"/>
                                        <p:tgtEl>
                                          <p:spTgt spid="36"/>
                                        </p:tgtEl>
                                      </p:cBhvr>
                                    </p:animEffect>
                                  </p:childTnLst>
                                </p:cTn>
                              </p:par>
                            </p:childTnLst>
                          </p:cTn>
                        </p:par>
                        <p:par>
                          <p:cTn id="117" fill="hold" nodeType="afterGroup">
                            <p:stCondLst>
                              <p:cond delay="10500"/>
                            </p:stCondLst>
                            <p:childTnLst>
                              <p:par>
                                <p:cTn id="118" presetID="10" presetClass="entr" presetSubtype="0" fill="hold" nodeType="afterEffect">
                                  <p:stCondLst>
                                    <p:cond delay="500"/>
                                  </p:stCondLst>
                                  <p:childTnLst>
                                    <p:set>
                                      <p:cBhvr>
                                        <p:cTn id="119" dur="1" fill="hold">
                                          <p:stCondLst>
                                            <p:cond delay="0"/>
                                          </p:stCondLst>
                                        </p:cTn>
                                        <p:tgtEl>
                                          <p:spTgt spid="38"/>
                                        </p:tgtEl>
                                        <p:attrNameLst>
                                          <p:attrName>style.visibility</p:attrName>
                                        </p:attrNameLst>
                                      </p:cBhvr>
                                      <p:to>
                                        <p:strVal val="visible"/>
                                      </p:to>
                                    </p:set>
                                    <p:animEffect transition="in" filter="fade">
                                      <p:cBhvr>
                                        <p:cTn id="120" dur="500"/>
                                        <p:tgtEl>
                                          <p:spTgt spid="38"/>
                                        </p:tgtEl>
                                      </p:cBhvr>
                                    </p:animEffect>
                                  </p:childTnLst>
                                </p:cTn>
                              </p:par>
                            </p:childTnLst>
                          </p:cTn>
                        </p:par>
                        <p:par>
                          <p:cTn id="121" fill="hold" nodeType="afterGroup">
                            <p:stCondLst>
                              <p:cond delay="11500"/>
                            </p:stCondLst>
                            <p:childTnLst>
                              <p:par>
                                <p:cTn id="122" presetID="10" presetClass="entr" presetSubtype="0" fill="hold" nodeType="afterEffect">
                                  <p:stCondLst>
                                    <p:cond delay="500"/>
                                  </p:stCondLst>
                                  <p:childTnLst>
                                    <p:set>
                                      <p:cBhvr>
                                        <p:cTn id="123" dur="1" fill="hold">
                                          <p:stCondLst>
                                            <p:cond delay="0"/>
                                          </p:stCondLst>
                                        </p:cTn>
                                        <p:tgtEl>
                                          <p:spTgt spid="41"/>
                                        </p:tgtEl>
                                        <p:attrNameLst>
                                          <p:attrName>style.visibility</p:attrName>
                                        </p:attrNameLst>
                                      </p:cBhvr>
                                      <p:to>
                                        <p:strVal val="visible"/>
                                      </p:to>
                                    </p:set>
                                    <p:animEffect transition="in" filter="fade">
                                      <p:cBhvr>
                                        <p:cTn id="124" dur="500"/>
                                        <p:tgtEl>
                                          <p:spTgt spid="41"/>
                                        </p:tgtEl>
                                      </p:cBhvr>
                                    </p:animEffect>
                                  </p:childTnLst>
                                </p:cTn>
                              </p:par>
                            </p:childTnLst>
                          </p:cTn>
                        </p:par>
                        <p:par>
                          <p:cTn id="125" fill="hold" nodeType="afterGroup">
                            <p:stCondLst>
                              <p:cond delay="12500"/>
                            </p:stCondLst>
                            <p:childTnLst>
                              <p:par>
                                <p:cTn id="126" presetID="10" presetClass="entr" presetSubtype="0" fill="hold" grpId="0" nodeType="afterEffect">
                                  <p:stCondLst>
                                    <p:cond delay="500"/>
                                  </p:stCondLst>
                                  <p:childTnLst>
                                    <p:set>
                                      <p:cBhvr>
                                        <p:cTn id="127" dur="1" fill="hold">
                                          <p:stCondLst>
                                            <p:cond delay="0"/>
                                          </p:stCondLst>
                                        </p:cTn>
                                        <p:tgtEl>
                                          <p:spTgt spid="20"/>
                                        </p:tgtEl>
                                        <p:attrNameLst>
                                          <p:attrName>style.visibility</p:attrName>
                                        </p:attrNameLst>
                                      </p:cBhvr>
                                      <p:to>
                                        <p:strVal val="visible"/>
                                      </p:to>
                                    </p:set>
                                    <p:animEffect transition="in" filter="fade">
                                      <p:cBhvr>
                                        <p:cTn id="128" dur="500"/>
                                        <p:tgtEl>
                                          <p:spTgt spid="20"/>
                                        </p:tgtEl>
                                      </p:cBhvr>
                                    </p:animEffect>
                                  </p:childTnLst>
                                </p:cTn>
                              </p:par>
                            </p:childTnLst>
                          </p:cTn>
                        </p:par>
                        <p:par>
                          <p:cTn id="129" fill="hold" nodeType="afterGroup">
                            <p:stCondLst>
                              <p:cond delay="13500"/>
                            </p:stCondLst>
                            <p:childTnLst>
                              <p:par>
                                <p:cTn id="130" presetID="10" presetClass="entr" presetSubtype="0" fill="hold" grpId="0" nodeType="afterEffect">
                                  <p:stCondLst>
                                    <p:cond delay="0"/>
                                  </p:stCondLst>
                                  <p:childTnLst>
                                    <p:set>
                                      <p:cBhvr>
                                        <p:cTn id="131" dur="1" fill="hold">
                                          <p:stCondLst>
                                            <p:cond delay="0"/>
                                          </p:stCondLst>
                                        </p:cTn>
                                        <p:tgtEl>
                                          <p:spTgt spid="46"/>
                                        </p:tgtEl>
                                        <p:attrNameLst>
                                          <p:attrName>style.visibility</p:attrName>
                                        </p:attrNameLst>
                                      </p:cBhvr>
                                      <p:to>
                                        <p:strVal val="visible"/>
                                      </p:to>
                                    </p:set>
                                    <p:animEffect transition="in" filter="fade">
                                      <p:cBhvr>
                                        <p:cTn id="132"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p:bldP spid="12" grpId="0" animBg="1"/>
      <p:bldP spid="13" grpId="0" animBg="1"/>
      <p:bldP spid="14" grpId="0" animBg="1"/>
      <p:bldP spid="15" grpId="0" animBg="1"/>
      <p:bldP spid="16" grpId="0" animBg="1"/>
      <p:bldP spid="17" grpId="0"/>
      <p:bldP spid="20" grpId="0" animBg="1"/>
      <p:bldP spid="21" grpId="0" animBg="1"/>
      <p:bldP spid="44" grpId="0" animBg="1"/>
      <p:bldP spid="45" grpId="0" animBg="1"/>
      <p:bldP spid="4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714202"/>
          </a:xfrm>
        </p:spPr>
        <p:txBody>
          <a:bodyPr/>
          <a:lstStyle/>
          <a:p>
            <a:r>
              <a:rPr lang="en-GB" b="1" u="sng" dirty="0"/>
              <a:t>What is Cyber-bullying?</a:t>
            </a:r>
          </a:p>
        </p:txBody>
      </p:sp>
      <p:sp>
        <p:nvSpPr>
          <p:cNvPr id="7" name="Content Placeholder 21"/>
          <p:cNvSpPr>
            <a:spLocks noGrp="1"/>
          </p:cNvSpPr>
          <p:nvPr>
            <p:ph idx="1"/>
          </p:nvPr>
        </p:nvSpPr>
        <p:spPr bwMode="auto">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8000" tIns="108000" rIns="108000" bIns="10800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itchFamily="34" charset="0"/>
              <a:buChar char="•"/>
              <a:defRPr sz="3200" kern="1200">
                <a:solidFill>
                  <a:schemeClr val="tx1"/>
                </a:solidFill>
                <a:latin typeface="+mn-lt"/>
                <a:ea typeface="MS PGothic" panose="020B0600070205080204" pitchFamily="34" charset="-128"/>
                <a:cs typeface="+mn-cs"/>
              </a:defRPr>
            </a:lvl1pPr>
            <a:lvl2pPr marL="742950" indent="-285750" algn="l" defTabSz="457200" rtl="0" eaLnBrk="0" fontAlgn="base" hangingPunct="0">
              <a:spcBef>
                <a:spcPct val="20000"/>
              </a:spcBef>
              <a:spcAft>
                <a:spcPct val="0"/>
              </a:spcAft>
              <a:buFont typeface="Arial" pitchFamily="34" charset="0"/>
              <a:buChar char="–"/>
              <a:defRPr sz="2800" kern="1200">
                <a:solidFill>
                  <a:schemeClr val="tx1"/>
                </a:solidFill>
                <a:latin typeface="+mn-lt"/>
                <a:ea typeface="MS PGothic" panose="020B0600070205080204" pitchFamily="34" charset="-128"/>
                <a:cs typeface="+mn-cs"/>
              </a:defRPr>
            </a:lvl2pPr>
            <a:lvl3pPr marL="1143000" indent="-228600" algn="l" defTabSz="457200" rtl="0" eaLnBrk="0" fontAlgn="base" hangingPunct="0">
              <a:spcBef>
                <a:spcPct val="20000"/>
              </a:spcBef>
              <a:spcAft>
                <a:spcPct val="0"/>
              </a:spcAft>
              <a:buFont typeface="Arial" pitchFamily="34" charset="0"/>
              <a:buChar char="•"/>
              <a:defRPr sz="2400" kern="1200">
                <a:solidFill>
                  <a:schemeClr val="tx1"/>
                </a:solidFill>
                <a:latin typeface="+mn-lt"/>
                <a:ea typeface="MS PGothic" panose="020B0600070205080204" pitchFamily="34" charset="-128"/>
                <a:cs typeface="+mn-cs"/>
              </a:defRPr>
            </a:lvl3pPr>
            <a:lvl4pPr marL="16002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S PGothic" panose="020B0600070205080204" pitchFamily="34" charset="-128"/>
                <a:cs typeface="+mn-cs"/>
              </a:defRPr>
            </a:lvl4pPr>
            <a:lvl5pPr marL="20574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S PGothic" panose="020B0600070205080204" pitchFamily="34"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11125" indent="0" algn="ctr" eaLnBrk="1" hangingPunct="1">
              <a:buSzPct val="45000"/>
              <a:buNone/>
              <a:tabLst>
                <a:tab pos="431800" algn="l"/>
                <a:tab pos="536575" algn="l"/>
                <a:tab pos="985838" algn="l"/>
                <a:tab pos="1435100" algn="l"/>
                <a:tab pos="1884363" algn="l"/>
                <a:tab pos="2333625" algn="l"/>
                <a:tab pos="2782888" algn="l"/>
                <a:tab pos="3232150" algn="l"/>
                <a:tab pos="3681413" algn="l"/>
                <a:tab pos="4130675" algn="l"/>
                <a:tab pos="4579938" algn="l"/>
                <a:tab pos="5029200" algn="l"/>
                <a:tab pos="5478463" algn="l"/>
                <a:tab pos="5927725" algn="l"/>
                <a:tab pos="6376988" algn="l"/>
                <a:tab pos="6826250" algn="l"/>
                <a:tab pos="7275513" algn="l"/>
                <a:tab pos="7724775" algn="l"/>
                <a:tab pos="8174038" algn="l"/>
                <a:tab pos="8623300" algn="l"/>
                <a:tab pos="9072563" algn="l"/>
              </a:tabLst>
            </a:pPr>
            <a:r>
              <a:rPr lang="en-GB" dirty="0">
                <a:latin typeface="Twinkl"/>
              </a:rPr>
              <a:t>In what ways do you think </a:t>
            </a:r>
            <a:r>
              <a:rPr lang="en-GB" dirty="0" err="1">
                <a:latin typeface="Twinkl"/>
              </a:rPr>
              <a:t>cyberbullying</a:t>
            </a:r>
            <a:r>
              <a:rPr lang="en-GB" dirty="0">
                <a:latin typeface="Twinkl"/>
              </a:rPr>
              <a:t> </a:t>
            </a:r>
          </a:p>
          <a:p>
            <a:pPr marL="111125" indent="0" algn="ctr" eaLnBrk="1" hangingPunct="1">
              <a:buSzPct val="45000"/>
              <a:buNone/>
              <a:tabLst>
                <a:tab pos="431800" algn="l"/>
                <a:tab pos="536575" algn="l"/>
                <a:tab pos="985838" algn="l"/>
                <a:tab pos="1435100" algn="l"/>
                <a:tab pos="1884363" algn="l"/>
                <a:tab pos="2333625" algn="l"/>
                <a:tab pos="2782888" algn="l"/>
                <a:tab pos="3232150" algn="l"/>
                <a:tab pos="3681413" algn="l"/>
                <a:tab pos="4130675" algn="l"/>
                <a:tab pos="4579938" algn="l"/>
                <a:tab pos="5029200" algn="l"/>
                <a:tab pos="5478463" algn="l"/>
                <a:tab pos="5927725" algn="l"/>
                <a:tab pos="6376988" algn="l"/>
                <a:tab pos="6826250" algn="l"/>
                <a:tab pos="7275513" algn="l"/>
                <a:tab pos="7724775" algn="l"/>
                <a:tab pos="8174038" algn="l"/>
                <a:tab pos="8623300" algn="l"/>
                <a:tab pos="9072563" algn="l"/>
              </a:tabLst>
            </a:pPr>
            <a:r>
              <a:rPr lang="en-GB" dirty="0">
                <a:latin typeface="Twinkl"/>
              </a:rPr>
              <a:t>can happen?</a:t>
            </a:r>
          </a:p>
        </p:txBody>
      </p:sp>
      <p:sp>
        <p:nvSpPr>
          <p:cNvPr id="8" name="Speech Bubble: Rectangle with Corners Rounded 1"/>
          <p:cNvSpPr/>
          <p:nvPr/>
        </p:nvSpPr>
        <p:spPr>
          <a:xfrm>
            <a:off x="5940152" y="3212976"/>
            <a:ext cx="2868612" cy="1133475"/>
          </a:xfrm>
          <a:prstGeom prst="wedgeRoundRectCallout">
            <a:avLst>
              <a:gd name="adj1" fmla="val -33454"/>
              <a:gd name="adj2" fmla="val 74824"/>
              <a:gd name="adj3" fmla="val 16667"/>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ltLang="en-US" dirty="0">
                <a:solidFill>
                  <a:schemeClr val="tx1"/>
                </a:solidFill>
              </a:rPr>
              <a:t>someone posting nasty or inappropriate photos of someone online</a:t>
            </a:r>
          </a:p>
        </p:txBody>
      </p:sp>
      <p:sp>
        <p:nvSpPr>
          <p:cNvPr id="9" name="Speech Bubble: Rectangle with Corners Rounded 4"/>
          <p:cNvSpPr/>
          <p:nvPr/>
        </p:nvSpPr>
        <p:spPr>
          <a:xfrm>
            <a:off x="332379" y="3068960"/>
            <a:ext cx="2449513" cy="827088"/>
          </a:xfrm>
          <a:prstGeom prst="wedgeRoundRectCallout">
            <a:avLst>
              <a:gd name="adj1" fmla="val -10503"/>
              <a:gd name="adj2" fmla="val 84964"/>
              <a:gd name="adj3" fmla="val 16667"/>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defRPr/>
            </a:pPr>
            <a:r>
              <a:rPr lang="en-GB" altLang="en-US" dirty="0">
                <a:solidFill>
                  <a:schemeClr val="tx1"/>
                </a:solidFill>
              </a:rPr>
              <a:t>receiving nasty or inappropriate </a:t>
            </a:r>
            <a:r>
              <a:rPr lang="en-GB" altLang="en-US" dirty="0" smtClean="0">
                <a:solidFill>
                  <a:schemeClr val="tx1"/>
                </a:solidFill>
              </a:rPr>
              <a:t>messages</a:t>
            </a:r>
            <a:endParaRPr lang="en-GB" altLang="en-US" dirty="0">
              <a:solidFill>
                <a:schemeClr val="tx1"/>
              </a:solidFill>
            </a:endParaRPr>
          </a:p>
        </p:txBody>
      </p:sp>
      <p:sp>
        <p:nvSpPr>
          <p:cNvPr id="10" name="Speech Bubble: Rectangle with Corners Rounded 5"/>
          <p:cNvSpPr/>
          <p:nvPr/>
        </p:nvSpPr>
        <p:spPr>
          <a:xfrm>
            <a:off x="483985" y="4797152"/>
            <a:ext cx="2146300" cy="561975"/>
          </a:xfrm>
          <a:prstGeom prst="wedgeRoundRectCallout">
            <a:avLst>
              <a:gd name="adj1" fmla="val 33363"/>
              <a:gd name="adj2" fmla="val 75438"/>
              <a:gd name="adj3" fmla="val 16667"/>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ltLang="en-US" dirty="0">
                <a:solidFill>
                  <a:schemeClr val="tx1"/>
                </a:solidFill>
              </a:rPr>
              <a:t>prank phone calls</a:t>
            </a:r>
          </a:p>
        </p:txBody>
      </p:sp>
      <p:sp>
        <p:nvSpPr>
          <p:cNvPr id="11" name="Speech Bubble: Rectangle with Corners Rounded 7"/>
          <p:cNvSpPr/>
          <p:nvPr/>
        </p:nvSpPr>
        <p:spPr>
          <a:xfrm>
            <a:off x="4976167" y="4941168"/>
            <a:ext cx="3341687" cy="1255712"/>
          </a:xfrm>
          <a:prstGeom prst="wedgeRoundRectCallout">
            <a:avLst>
              <a:gd name="adj1" fmla="val 57915"/>
              <a:gd name="adj2" fmla="val -38585"/>
              <a:gd name="adj3" fmla="val 16667"/>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defRPr/>
            </a:pPr>
            <a:r>
              <a:rPr lang="en-GB" altLang="en-US" dirty="0">
                <a:solidFill>
                  <a:schemeClr val="tx1"/>
                </a:solidFill>
              </a:rPr>
              <a:t>nasty comments on social media like Facebook, Twitter, </a:t>
            </a:r>
            <a:r>
              <a:rPr lang="en-GB" altLang="en-US" dirty="0" err="1" smtClean="0">
                <a:solidFill>
                  <a:schemeClr val="tx1"/>
                </a:solidFill>
              </a:rPr>
              <a:t>Whatsapp</a:t>
            </a:r>
            <a:r>
              <a:rPr lang="en-GB" altLang="en-US" dirty="0" smtClean="0">
                <a:solidFill>
                  <a:schemeClr val="tx1"/>
                </a:solidFill>
              </a:rPr>
              <a:t>, </a:t>
            </a:r>
            <a:r>
              <a:rPr lang="en-GB" altLang="en-US" dirty="0" err="1" smtClean="0">
                <a:solidFill>
                  <a:schemeClr val="tx1"/>
                </a:solidFill>
              </a:rPr>
              <a:t>TikTok</a:t>
            </a:r>
            <a:r>
              <a:rPr lang="en-GB" altLang="en-US" dirty="0" smtClean="0">
                <a:solidFill>
                  <a:schemeClr val="tx1"/>
                </a:solidFill>
              </a:rPr>
              <a:t>, </a:t>
            </a:r>
            <a:r>
              <a:rPr lang="en-GB" altLang="en-US" dirty="0">
                <a:solidFill>
                  <a:schemeClr val="tx1"/>
                </a:solidFill>
              </a:rPr>
              <a:t>within chat rooms or in a messaging app</a:t>
            </a:r>
          </a:p>
        </p:txBody>
      </p:sp>
      <p:sp>
        <p:nvSpPr>
          <p:cNvPr id="12" name="Speech Bubble: Rectangle with Corners Rounded 6"/>
          <p:cNvSpPr/>
          <p:nvPr/>
        </p:nvSpPr>
        <p:spPr>
          <a:xfrm>
            <a:off x="3275856" y="3573016"/>
            <a:ext cx="2304256" cy="1067570"/>
          </a:xfrm>
          <a:prstGeom prst="wedgeRoundRectCallout">
            <a:avLst>
              <a:gd name="adj1" fmla="val -64029"/>
              <a:gd name="adj2" fmla="val -32319"/>
              <a:gd name="adj3" fmla="val 16667"/>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defRPr/>
            </a:pPr>
            <a:r>
              <a:rPr lang="en-GB" altLang="en-US" dirty="0">
                <a:solidFill>
                  <a:schemeClr val="tx1"/>
                </a:solidFill>
              </a:rPr>
              <a:t>getting nasty or inappropriate </a:t>
            </a:r>
            <a:r>
              <a:rPr lang="en-GB" altLang="en-US" dirty="0" smtClean="0">
                <a:solidFill>
                  <a:schemeClr val="tx1"/>
                </a:solidFill>
              </a:rPr>
              <a:t>on Online games e.g. Minecraft</a:t>
            </a:r>
            <a:endParaRPr lang="en-GB" altLang="en-US" dirty="0">
              <a:solidFill>
                <a:schemeClr val="tx1"/>
              </a:solidFill>
            </a:endParaRPr>
          </a:p>
        </p:txBody>
      </p:sp>
      <p:pic>
        <p:nvPicPr>
          <p:cNvPr id="1026" name="Picture 2" descr="C:\Users\ecoffie65.301\AppData\Local\Microsoft\Windows\Temporary Internet Files\Content.IE5\2TUE3MB3\Iphone5[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199645">
            <a:off x="-180528" y="188640"/>
            <a:ext cx="2304256" cy="1491952"/>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ecoffie65.301\AppData\Local\Microsoft\Windows\Temporary Internet Files\Content.IE5\2TUE3MB3\child-computer-729456[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87824" y="5594811"/>
            <a:ext cx="1496910" cy="99825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ecoffie65.301\AppData\Local\Microsoft\Windows\Temporary Internet Files\Content.IE5\2TUE3MB3\child-using-computer[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11642" y="260648"/>
            <a:ext cx="1288240" cy="1042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6844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down)">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down)">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8964488" cy="1143000"/>
          </a:xfrm>
        </p:spPr>
        <p:txBody>
          <a:bodyPr>
            <a:normAutofit fontScale="90000"/>
          </a:bodyPr>
          <a:lstStyle/>
          <a:p>
            <a:r>
              <a:rPr lang="en-GB" b="1" u="sng" dirty="0"/>
              <a:t>How to spot signs a child is being bullied </a:t>
            </a:r>
          </a:p>
        </p:txBody>
      </p:sp>
      <p:sp>
        <p:nvSpPr>
          <p:cNvPr id="3" name="Content Placeholder 2"/>
          <p:cNvSpPr>
            <a:spLocks noGrp="1"/>
          </p:cNvSpPr>
          <p:nvPr>
            <p:ph idx="1"/>
          </p:nvPr>
        </p:nvSpPr>
        <p:spPr>
          <a:xfrm>
            <a:off x="457200" y="1340768"/>
            <a:ext cx="8229600" cy="5184576"/>
          </a:xfrm>
        </p:spPr>
        <p:txBody>
          <a:bodyPr>
            <a:normAutofit lnSpcReduction="10000"/>
          </a:bodyPr>
          <a:lstStyle/>
          <a:p>
            <a:r>
              <a:rPr lang="en-GB" sz="2600" dirty="0"/>
              <a:t>Coming home with cuts and bruises (Self-harm)</a:t>
            </a:r>
          </a:p>
          <a:p>
            <a:r>
              <a:rPr lang="en-GB" sz="2600" dirty="0"/>
              <a:t>Losing belongings</a:t>
            </a:r>
          </a:p>
          <a:p>
            <a:r>
              <a:rPr lang="en-GB" sz="2600" dirty="0"/>
              <a:t>Feeling anxious about going to school</a:t>
            </a:r>
          </a:p>
          <a:p>
            <a:r>
              <a:rPr lang="en-GB" sz="2600" dirty="0"/>
              <a:t>Wanting to change their journey or journey time to school.</a:t>
            </a:r>
          </a:p>
          <a:p>
            <a:r>
              <a:rPr lang="en-GB" sz="2600" dirty="0"/>
              <a:t>Reluctant to go to school</a:t>
            </a:r>
          </a:p>
          <a:p>
            <a:r>
              <a:rPr lang="en-GB" sz="2600" dirty="0"/>
              <a:t>Doing less well with their school work</a:t>
            </a:r>
          </a:p>
          <a:p>
            <a:r>
              <a:rPr lang="en-GB" sz="2600" dirty="0"/>
              <a:t>Being aggressive towards siblings, and family members</a:t>
            </a:r>
          </a:p>
          <a:p>
            <a:r>
              <a:rPr lang="en-GB" sz="2600" dirty="0"/>
              <a:t>Difficulty sleeping</a:t>
            </a:r>
          </a:p>
          <a:p>
            <a:r>
              <a:rPr lang="en-GB" sz="2600" dirty="0"/>
              <a:t>Developing an eating disorder</a:t>
            </a:r>
          </a:p>
          <a:p>
            <a:r>
              <a:rPr lang="en-GB" sz="2600" dirty="0"/>
              <a:t>Becoming withdrawn socially and reluctant to go out</a:t>
            </a:r>
          </a:p>
          <a:p>
            <a:r>
              <a:rPr lang="en-GB" sz="2600" dirty="0"/>
              <a:t>Avoiding social media or messenger</a:t>
            </a:r>
          </a:p>
          <a:p>
            <a:endParaRPr lang="en-GB" sz="2600" dirty="0"/>
          </a:p>
          <a:p>
            <a:endParaRPr lang="en-GB" dirty="0"/>
          </a:p>
          <a:p>
            <a:pPr marL="0" indent="0">
              <a:buNone/>
            </a:pPr>
            <a:endParaRPr lang="en-GB" dirty="0"/>
          </a:p>
          <a:p>
            <a:endParaRPr lang="en-GB" dirty="0"/>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7164288" y="3068960"/>
            <a:ext cx="1255496" cy="1179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751579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16632"/>
            <a:ext cx="8784976" cy="1503040"/>
          </a:xfrm>
        </p:spPr>
        <p:txBody>
          <a:bodyPr>
            <a:normAutofit fontScale="90000"/>
          </a:bodyPr>
          <a:lstStyle/>
          <a:p>
            <a:r>
              <a:rPr lang="en-GB" b="1" u="sng" dirty="0">
                <a:latin typeface="Arial" panose="020B0604020202020204" pitchFamily="34" charset="0"/>
                <a:cs typeface="Arial" panose="020B0604020202020204" pitchFamily="34" charset="0"/>
              </a:rPr>
              <a:t>How a child might react if they are being bullied</a:t>
            </a:r>
            <a:r>
              <a:rPr lang="en-GB" b="1" dirty="0">
                <a:solidFill>
                  <a:srgbClr val="9F9E26"/>
                </a:solidFill>
                <a:latin typeface="Arial" panose="020B0604020202020204" pitchFamily="34" charset="0"/>
                <a:cs typeface="Arial" panose="020B0604020202020204" pitchFamily="34" charset="0"/>
              </a:rPr>
              <a:t/>
            </a:r>
            <a:br>
              <a:rPr lang="en-GB" b="1" dirty="0">
                <a:solidFill>
                  <a:srgbClr val="9F9E26"/>
                </a:solidFill>
                <a:latin typeface="Arial" panose="020B0604020202020204" pitchFamily="34" charset="0"/>
                <a:cs typeface="Arial" panose="020B0604020202020204" pitchFamily="34" charset="0"/>
              </a:rPr>
            </a:br>
            <a:endParaRPr lang="en-GB" dirty="0"/>
          </a:p>
        </p:txBody>
      </p:sp>
      <p:sp>
        <p:nvSpPr>
          <p:cNvPr id="3" name="Content Placeholder 2"/>
          <p:cNvSpPr>
            <a:spLocks noGrp="1"/>
          </p:cNvSpPr>
          <p:nvPr>
            <p:ph idx="1"/>
          </p:nvPr>
        </p:nvSpPr>
        <p:spPr/>
        <p:txBody>
          <a:bodyPr>
            <a:normAutofit fontScale="70000" lnSpcReduction="20000"/>
          </a:bodyPr>
          <a:lstStyle/>
          <a:p>
            <a:endParaRPr lang="en-GB" dirty="0">
              <a:solidFill>
                <a:srgbClr val="9F9E26"/>
              </a:solidFill>
              <a:latin typeface="Arial" pitchFamily="34" charset="0"/>
              <a:cs typeface="Arial" pitchFamily="34" charset="0"/>
            </a:endParaRPr>
          </a:p>
          <a:p>
            <a:r>
              <a:rPr lang="en-GB" dirty="0">
                <a:latin typeface="Arial" panose="020B0604020202020204" pitchFamily="34" charset="0"/>
                <a:cs typeface="Arial" panose="020B0604020202020204" pitchFamily="34" charset="0"/>
              </a:rPr>
              <a:t>Depressed  </a:t>
            </a:r>
          </a:p>
          <a:p>
            <a:r>
              <a:rPr lang="en-GB" dirty="0">
                <a:latin typeface="Arial" panose="020B0604020202020204" pitchFamily="34" charset="0"/>
                <a:cs typeface="Arial" panose="020B0604020202020204" pitchFamily="34" charset="0"/>
              </a:rPr>
              <a:t>Anxious</a:t>
            </a:r>
          </a:p>
          <a:p>
            <a:r>
              <a:rPr lang="en-GB" dirty="0">
                <a:latin typeface="Arial" panose="020B0604020202020204" pitchFamily="34" charset="0"/>
                <a:cs typeface="Arial" panose="020B0604020202020204" pitchFamily="34" charset="0"/>
              </a:rPr>
              <a:t>Isolated</a:t>
            </a:r>
          </a:p>
          <a:p>
            <a:r>
              <a:rPr lang="en-GB" dirty="0">
                <a:latin typeface="Arial" panose="020B0604020202020204" pitchFamily="34" charset="0"/>
                <a:cs typeface="Arial" panose="020B0604020202020204" pitchFamily="34" charset="0"/>
              </a:rPr>
              <a:t>Withdrawn</a:t>
            </a:r>
          </a:p>
          <a:p>
            <a:r>
              <a:rPr lang="en-GB" dirty="0">
                <a:latin typeface="Arial" panose="020B0604020202020204" pitchFamily="34" charset="0"/>
                <a:cs typeface="Arial" panose="020B0604020202020204" pitchFamily="34" charset="0"/>
              </a:rPr>
              <a:t>Suicidal</a:t>
            </a:r>
          </a:p>
          <a:p>
            <a:r>
              <a:rPr lang="en-GB" dirty="0">
                <a:latin typeface="Arial" panose="020B0604020202020204" pitchFamily="34" charset="0"/>
                <a:cs typeface="Arial" panose="020B0604020202020204" pitchFamily="34" charset="0"/>
              </a:rPr>
              <a:t>Humiliated</a:t>
            </a:r>
          </a:p>
          <a:p>
            <a:r>
              <a:rPr lang="en-GB" dirty="0">
                <a:latin typeface="Arial" panose="020B0604020202020204" pitchFamily="34" charset="0"/>
                <a:cs typeface="Arial" panose="020B0604020202020204" pitchFamily="34" charset="0"/>
              </a:rPr>
              <a:t>Low</a:t>
            </a:r>
          </a:p>
          <a:p>
            <a:r>
              <a:rPr lang="en-GB" dirty="0">
                <a:latin typeface="Arial" panose="020B0604020202020204" pitchFamily="34" charset="0"/>
                <a:cs typeface="Arial" panose="020B0604020202020204" pitchFamily="34" charset="0"/>
              </a:rPr>
              <a:t>Upset</a:t>
            </a:r>
          </a:p>
          <a:p>
            <a:r>
              <a:rPr lang="en-GB" dirty="0">
                <a:latin typeface="Arial" panose="020B0604020202020204" pitchFamily="34" charset="0"/>
                <a:cs typeface="Arial" panose="020B0604020202020204" pitchFamily="34" charset="0"/>
              </a:rPr>
              <a:t>Angry</a:t>
            </a:r>
          </a:p>
          <a:p>
            <a:r>
              <a:rPr lang="en-GB" dirty="0">
                <a:latin typeface="Arial" panose="020B0604020202020204" pitchFamily="34" charset="0"/>
                <a:cs typeface="Arial" panose="020B0604020202020204" pitchFamily="34" charset="0"/>
              </a:rPr>
              <a:t>Frustrated</a:t>
            </a:r>
          </a:p>
          <a:p>
            <a:r>
              <a:rPr lang="en-GB" dirty="0">
                <a:latin typeface="Arial" panose="020B0604020202020204" pitchFamily="34" charset="0"/>
                <a:cs typeface="Arial" panose="020B0604020202020204" pitchFamily="34" charset="0"/>
              </a:rPr>
              <a:t>Blame themselves </a:t>
            </a:r>
          </a:p>
          <a:p>
            <a:endParaRPr lang="en-GB" dirty="0"/>
          </a:p>
        </p:txBody>
      </p:sp>
      <p:pic>
        <p:nvPicPr>
          <p:cNvPr id="4"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 r="41769"/>
          <a:stretch/>
        </p:blipFill>
        <p:spPr bwMode="auto">
          <a:xfrm>
            <a:off x="4067944" y="1700808"/>
            <a:ext cx="3069953" cy="33569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0196661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txBox="1">
            <a:spLocks noGrp="1"/>
          </p:cNvSpPr>
          <p:nvPr>
            <p:ph type="title"/>
          </p:nvPr>
        </p:nvSpPr>
        <p:spPr>
          <a:xfrm>
            <a:off x="457349" y="188640"/>
            <a:ext cx="8229600" cy="646331"/>
          </a:xfrm>
          <a:prstGeom prst="rect">
            <a:avLst/>
          </a:prstGeom>
          <a:noFill/>
        </p:spPr>
        <p:txBody>
          <a:bodyPr wrap="square" rtlCol="0">
            <a:spAutoFit/>
          </a:bodyPr>
          <a:lstStyle/>
          <a:p>
            <a:r>
              <a:rPr lang="en-GB" sz="3600" b="1" u="sng" dirty="0">
                <a:latin typeface="Arial" panose="020B0604020202020204" pitchFamily="34" charset="0"/>
                <a:cs typeface="Arial" panose="020B0604020202020204" pitchFamily="34" charset="0"/>
              </a:rPr>
              <a:t>The scars bullying can leave - task</a:t>
            </a:r>
          </a:p>
        </p:txBody>
      </p:sp>
      <p:pic>
        <p:nvPicPr>
          <p:cNvPr id="5" name="Content Placeholder 4"/>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139952" y="3894024"/>
            <a:ext cx="1247775" cy="16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2482" y="1215243"/>
            <a:ext cx="1252365" cy="13603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4809693">
            <a:off x="5179292" y="1714489"/>
            <a:ext cx="2221083" cy="14939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3015392">
            <a:off x="1349560" y="3348302"/>
            <a:ext cx="1432476" cy="1904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9395227">
            <a:off x="2478960" y="1357354"/>
            <a:ext cx="1845518" cy="24363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8623111">
            <a:off x="6204900" y="3959735"/>
            <a:ext cx="1732356" cy="2435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5623729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54162"/>
          </a:xfrm>
        </p:spPr>
        <p:txBody>
          <a:bodyPr>
            <a:normAutofit fontScale="90000"/>
          </a:bodyPr>
          <a:lstStyle/>
          <a:p>
            <a:r>
              <a:rPr lang="en-GB" b="1" u="sng" dirty="0"/>
              <a:t>What to do if you feel your child is being bullied</a:t>
            </a:r>
          </a:p>
        </p:txBody>
      </p:sp>
      <p:sp>
        <p:nvSpPr>
          <p:cNvPr id="3" name="Content Placeholder 2"/>
          <p:cNvSpPr>
            <a:spLocks noGrp="1"/>
          </p:cNvSpPr>
          <p:nvPr>
            <p:ph idx="1"/>
          </p:nvPr>
        </p:nvSpPr>
        <p:spPr>
          <a:xfrm>
            <a:off x="457200" y="1916832"/>
            <a:ext cx="8229600" cy="4209331"/>
          </a:xfrm>
        </p:spPr>
        <p:txBody>
          <a:bodyPr>
            <a:normAutofit fontScale="70000" lnSpcReduction="20000"/>
          </a:bodyPr>
          <a:lstStyle/>
          <a:p>
            <a:pPr marL="285750" indent="-285750"/>
            <a:r>
              <a:rPr lang="en-GB" dirty="0">
                <a:latin typeface="Arial" panose="020B0604020202020204" pitchFamily="34" charset="0"/>
                <a:cs typeface="Arial" panose="020B0604020202020204" pitchFamily="34" charset="0"/>
              </a:rPr>
              <a:t>Report the bullying to a teacher or someone at school you feel safe with- </a:t>
            </a:r>
            <a:r>
              <a:rPr lang="en-GB" dirty="0" smtClean="0">
                <a:latin typeface="Arial" panose="020B0604020202020204" pitchFamily="34" charset="0"/>
                <a:cs typeface="Arial" panose="020B0604020202020204" pitchFamily="34" charset="0"/>
              </a:rPr>
              <a:t>Senior Leadership Team, ELSA, Parent Support </a:t>
            </a:r>
            <a:endParaRPr lang="en-GB" dirty="0">
              <a:latin typeface="Arial" panose="020B0604020202020204" pitchFamily="34" charset="0"/>
              <a:cs typeface="Arial" panose="020B0604020202020204" pitchFamily="34" charset="0"/>
            </a:endParaRPr>
          </a:p>
          <a:p>
            <a:pPr marL="285750" indent="-285750"/>
            <a:endParaRPr lang="en-GB" dirty="0">
              <a:latin typeface="Arial" panose="020B0604020202020204" pitchFamily="34" charset="0"/>
              <a:cs typeface="Arial" panose="020B0604020202020204" pitchFamily="34" charset="0"/>
            </a:endParaRPr>
          </a:p>
          <a:p>
            <a:pPr marL="285750" indent="-285750"/>
            <a:r>
              <a:rPr lang="en-GB" dirty="0">
                <a:latin typeface="Arial" panose="020B0604020202020204" pitchFamily="34" charset="0"/>
                <a:cs typeface="Arial" panose="020B0604020202020204" pitchFamily="34" charset="0"/>
              </a:rPr>
              <a:t>Tell a parent or a family member</a:t>
            </a:r>
          </a:p>
          <a:p>
            <a:pPr marL="285750" indent="-285750"/>
            <a:endParaRPr lang="en-GB" dirty="0">
              <a:latin typeface="Arial" panose="020B0604020202020204" pitchFamily="34" charset="0"/>
              <a:cs typeface="Arial" panose="020B0604020202020204" pitchFamily="34" charset="0"/>
            </a:endParaRPr>
          </a:p>
          <a:p>
            <a:pPr marL="285750" indent="-285750"/>
            <a:r>
              <a:rPr lang="en-GB" dirty="0">
                <a:latin typeface="Arial" panose="020B0604020202020204" pitchFamily="34" charset="0"/>
                <a:cs typeface="Arial" panose="020B0604020202020204" pitchFamily="34" charset="0"/>
              </a:rPr>
              <a:t>Encourage our children to be assertive with the bully but not aggressive</a:t>
            </a:r>
          </a:p>
          <a:p>
            <a:pPr marL="285750" indent="-285750"/>
            <a:endParaRPr lang="en-GB" dirty="0">
              <a:latin typeface="Arial" panose="020B0604020202020204" pitchFamily="34" charset="0"/>
              <a:cs typeface="Arial" panose="020B0604020202020204" pitchFamily="34" charset="0"/>
            </a:endParaRPr>
          </a:p>
          <a:p>
            <a:pPr marL="285750" indent="-285750"/>
            <a:r>
              <a:rPr lang="en-GB" dirty="0">
                <a:latin typeface="Arial" panose="020B0604020202020204" pitchFamily="34" charset="0"/>
                <a:cs typeface="Arial" panose="020B0604020202020204" pitchFamily="34" charset="0"/>
              </a:rPr>
              <a:t>Ignore it and walk away with no reaction</a:t>
            </a:r>
          </a:p>
          <a:p>
            <a:pPr marL="285750" indent="-285750"/>
            <a:endParaRPr lang="en-GB" dirty="0">
              <a:latin typeface="Arial" panose="020B0604020202020204" pitchFamily="34" charset="0"/>
              <a:cs typeface="Arial" panose="020B0604020202020204" pitchFamily="34" charset="0"/>
            </a:endParaRPr>
          </a:p>
          <a:p>
            <a:pPr marL="285750" indent="-285750"/>
            <a:r>
              <a:rPr lang="en-GB" dirty="0">
                <a:latin typeface="Arial" panose="020B0604020202020204" pitchFamily="34" charset="0"/>
                <a:cs typeface="Arial" panose="020B0604020202020204" pitchFamily="34" charset="0"/>
              </a:rPr>
              <a:t>Keep a diary</a:t>
            </a:r>
          </a:p>
          <a:p>
            <a:endParaRPr lang="en-GB" dirty="0"/>
          </a:p>
        </p:txBody>
      </p:sp>
    </p:spTree>
    <p:extLst>
      <p:ext uri="{BB962C8B-B14F-4D97-AF65-F5344CB8AC3E}">
        <p14:creationId xmlns:p14="http://schemas.microsoft.com/office/powerpoint/2010/main" val="15972666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784976" cy="1143000"/>
          </a:xfrm>
        </p:spPr>
        <p:txBody>
          <a:bodyPr>
            <a:normAutofit/>
          </a:bodyPr>
          <a:lstStyle/>
          <a:p>
            <a:r>
              <a:rPr lang="en-GB" sz="3200" b="1" u="sng" dirty="0"/>
              <a:t>Tips for talking to your child about being bullied</a:t>
            </a:r>
          </a:p>
        </p:txBody>
      </p:sp>
      <p:sp>
        <p:nvSpPr>
          <p:cNvPr id="3" name="Content Placeholder 2"/>
          <p:cNvSpPr>
            <a:spLocks noGrp="1"/>
          </p:cNvSpPr>
          <p:nvPr>
            <p:ph idx="1"/>
          </p:nvPr>
        </p:nvSpPr>
        <p:spPr/>
        <p:txBody>
          <a:bodyPr>
            <a:normAutofit fontScale="92500"/>
          </a:bodyPr>
          <a:lstStyle/>
          <a:p>
            <a:r>
              <a:rPr lang="en-GB" sz="3000" dirty="0"/>
              <a:t>What did you do at school today?</a:t>
            </a:r>
          </a:p>
          <a:p>
            <a:r>
              <a:rPr lang="en-GB" sz="3000" dirty="0"/>
              <a:t>Who did you play with?</a:t>
            </a:r>
          </a:p>
          <a:p>
            <a:r>
              <a:rPr lang="en-GB" sz="3000" dirty="0"/>
              <a:t>What game did you play?</a:t>
            </a:r>
          </a:p>
          <a:p>
            <a:r>
              <a:rPr lang="en-GB" sz="3000" dirty="0"/>
              <a:t>Did you enjoy it?</a:t>
            </a:r>
          </a:p>
          <a:p>
            <a:r>
              <a:rPr lang="en-GB" sz="3000" dirty="0"/>
              <a:t>Would you have liked to play with someone else or different games?</a:t>
            </a:r>
          </a:p>
          <a:p>
            <a:r>
              <a:rPr lang="en-GB" sz="3000" dirty="0"/>
              <a:t>Is there anyone that you don’t like at school? Why?</a:t>
            </a:r>
          </a:p>
          <a:p>
            <a:r>
              <a:rPr lang="en-GB" sz="3000" dirty="0"/>
              <a:t>Are you looking forward to going to school tomorrow?</a:t>
            </a:r>
          </a:p>
          <a:p>
            <a:endParaRPr lang="en-GB" dirty="0"/>
          </a:p>
        </p:txBody>
      </p:sp>
    </p:spTree>
    <p:extLst>
      <p:ext uri="{BB962C8B-B14F-4D97-AF65-F5344CB8AC3E}">
        <p14:creationId xmlns:p14="http://schemas.microsoft.com/office/powerpoint/2010/main" val="12481035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579296" cy="2564904"/>
          </a:xfrm>
        </p:spPr>
        <p:txBody>
          <a:bodyPr>
            <a:normAutofit fontScale="90000"/>
          </a:bodyPr>
          <a:lstStyle/>
          <a:p>
            <a:r>
              <a:rPr lang="en-GB" sz="4000" dirty="0"/>
              <a:t/>
            </a:r>
            <a:br>
              <a:rPr lang="en-GB" sz="4000" dirty="0"/>
            </a:br>
            <a:r>
              <a:rPr lang="en-GB" sz="4000" b="1" u="sng" dirty="0"/>
              <a:t/>
            </a:r>
            <a:br>
              <a:rPr lang="en-GB" sz="4000" b="1" u="sng" dirty="0"/>
            </a:br>
            <a:r>
              <a:rPr lang="en-GB" b="1" u="sng" dirty="0"/>
              <a:t>If your child finds it hard to talk about being bullied or has communication difficulties, you could:</a:t>
            </a:r>
            <a:r>
              <a:rPr lang="en-GB" dirty="0"/>
              <a:t/>
            </a:r>
            <a:br>
              <a:rPr lang="en-GB" dirty="0"/>
            </a:br>
            <a:endParaRPr lang="en-GB" dirty="0"/>
          </a:p>
        </p:txBody>
      </p:sp>
      <p:sp>
        <p:nvSpPr>
          <p:cNvPr id="3" name="Content Placeholder 2"/>
          <p:cNvSpPr>
            <a:spLocks noGrp="1"/>
          </p:cNvSpPr>
          <p:nvPr>
            <p:ph idx="1"/>
          </p:nvPr>
        </p:nvSpPr>
        <p:spPr>
          <a:xfrm>
            <a:off x="457200" y="2996952"/>
            <a:ext cx="8229600" cy="3129211"/>
          </a:xfrm>
        </p:spPr>
        <p:txBody>
          <a:bodyPr>
            <a:normAutofit lnSpcReduction="10000"/>
          </a:bodyPr>
          <a:lstStyle/>
          <a:p>
            <a:r>
              <a:rPr lang="en-GB" dirty="0"/>
              <a:t>Draw pictures of your child’s day or ask them to draw what has happened during their day. For example pictures of them playing at break </a:t>
            </a:r>
            <a:r>
              <a:rPr lang="en-GB" dirty="0" err="1"/>
              <a:t>etc</a:t>
            </a:r>
            <a:endParaRPr lang="en-GB" dirty="0"/>
          </a:p>
          <a:p>
            <a:endParaRPr lang="en-GB" dirty="0"/>
          </a:p>
          <a:p>
            <a:r>
              <a:rPr lang="en-GB" dirty="0"/>
              <a:t>Use pictures of faces expressing feelings.</a:t>
            </a:r>
          </a:p>
          <a:p>
            <a:endParaRPr lang="en-GB" dirty="0"/>
          </a:p>
          <a:p>
            <a:endParaRPr lang="en-GB" dirty="0"/>
          </a:p>
          <a:p>
            <a:pPr marL="0" indent="0">
              <a:buNone/>
            </a:pPr>
            <a:endParaRPr lang="en-GB" dirty="0"/>
          </a:p>
        </p:txBody>
      </p:sp>
    </p:spTree>
    <p:extLst>
      <p:ext uri="{BB962C8B-B14F-4D97-AF65-F5344CB8AC3E}">
        <p14:creationId xmlns:p14="http://schemas.microsoft.com/office/powerpoint/2010/main" val="121155439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u="sng" dirty="0"/>
              <a:t>Our Stance on bullying</a:t>
            </a:r>
          </a:p>
        </p:txBody>
      </p:sp>
      <p:sp>
        <p:nvSpPr>
          <p:cNvPr id="3" name="Content Placeholder 2"/>
          <p:cNvSpPr>
            <a:spLocks noGrp="1"/>
          </p:cNvSpPr>
          <p:nvPr>
            <p:ph idx="1"/>
          </p:nvPr>
        </p:nvSpPr>
        <p:spPr/>
        <p:txBody>
          <a:bodyPr>
            <a:normAutofit/>
          </a:bodyPr>
          <a:lstStyle/>
          <a:p>
            <a:r>
              <a:rPr lang="en-GB" dirty="0"/>
              <a:t>Anti-Bullying Policy</a:t>
            </a:r>
          </a:p>
          <a:p>
            <a:r>
              <a:rPr lang="en-GB" dirty="0"/>
              <a:t>Zero tolerance </a:t>
            </a:r>
          </a:p>
          <a:p>
            <a:r>
              <a:rPr lang="en-GB" dirty="0" smtClean="0"/>
              <a:t>PSHE</a:t>
            </a:r>
          </a:p>
          <a:p>
            <a:r>
              <a:rPr lang="en-GB" dirty="0" smtClean="0"/>
              <a:t>Values </a:t>
            </a:r>
            <a:r>
              <a:rPr lang="en-GB" dirty="0"/>
              <a:t>of Education</a:t>
            </a:r>
          </a:p>
          <a:p>
            <a:r>
              <a:rPr lang="en-GB" dirty="0"/>
              <a:t>Celebration Assemblies</a:t>
            </a:r>
          </a:p>
          <a:p>
            <a:r>
              <a:rPr lang="en-GB" dirty="0"/>
              <a:t>Every child is valued and provided for</a:t>
            </a:r>
          </a:p>
          <a:p>
            <a:endParaRPr lang="en-GB" dirty="0"/>
          </a:p>
          <a:p>
            <a:endParaRPr lang="en-GB" dirty="0"/>
          </a:p>
        </p:txBody>
      </p:sp>
    </p:spTree>
    <p:extLst>
      <p:ext uri="{BB962C8B-B14F-4D97-AF65-F5344CB8AC3E}">
        <p14:creationId xmlns:p14="http://schemas.microsoft.com/office/powerpoint/2010/main" val="4261617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Useful Websites and Contacts</a:t>
            </a:r>
          </a:p>
        </p:txBody>
      </p:sp>
      <p:sp>
        <p:nvSpPr>
          <p:cNvPr id="3" name="Content Placeholder 2"/>
          <p:cNvSpPr>
            <a:spLocks noGrp="1"/>
          </p:cNvSpPr>
          <p:nvPr>
            <p:ph idx="1"/>
          </p:nvPr>
        </p:nvSpPr>
        <p:spPr/>
        <p:txBody>
          <a:bodyPr>
            <a:normAutofit lnSpcReduction="10000"/>
          </a:bodyPr>
          <a:lstStyle/>
          <a:p>
            <a:r>
              <a:rPr lang="en-GB" dirty="0"/>
              <a:t>Kidspace.org.uk</a:t>
            </a:r>
          </a:p>
          <a:p>
            <a:r>
              <a:rPr lang="en-GB" dirty="0" err="1"/>
              <a:t>Childline</a:t>
            </a:r>
            <a:r>
              <a:rPr lang="en-GB" dirty="0"/>
              <a:t>- (0800 11 11) Calls are free and confidential</a:t>
            </a:r>
          </a:p>
          <a:p>
            <a:r>
              <a:rPr lang="en-GB" dirty="0"/>
              <a:t>KIDSMART-Learning how to be a SMART surfer online</a:t>
            </a:r>
          </a:p>
          <a:p>
            <a:r>
              <a:rPr lang="en-GB" dirty="0"/>
              <a:t>Bullying Online-Advice and support for </a:t>
            </a:r>
            <a:r>
              <a:rPr lang="en-GB" dirty="0" smtClean="0"/>
              <a:t>parents</a:t>
            </a:r>
          </a:p>
          <a:p>
            <a:r>
              <a:rPr lang="en-GB" dirty="0"/>
              <a:t>https://anti-bullyingalliance.org.uk/anti-bullying-week</a:t>
            </a:r>
          </a:p>
          <a:p>
            <a:pPr marL="0" indent="0">
              <a:buNone/>
            </a:pPr>
            <a:endParaRPr lang="en-GB" dirty="0"/>
          </a:p>
        </p:txBody>
      </p:sp>
    </p:spTree>
    <p:extLst>
      <p:ext uri="{BB962C8B-B14F-4D97-AF65-F5344CB8AC3E}">
        <p14:creationId xmlns:p14="http://schemas.microsoft.com/office/powerpoint/2010/main" val="212197396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708920"/>
            <a:ext cx="8229600" cy="1143000"/>
          </a:xfrm>
        </p:spPr>
        <p:txBody>
          <a:bodyPr/>
          <a:lstStyle/>
          <a:p>
            <a:r>
              <a:rPr lang="en-GB" dirty="0" smtClean="0"/>
              <a:t>Any questions?</a:t>
            </a:r>
            <a:endParaRPr lang="en-GB" dirty="0"/>
          </a:p>
        </p:txBody>
      </p:sp>
    </p:spTree>
    <p:extLst>
      <p:ext uri="{BB962C8B-B14F-4D97-AF65-F5344CB8AC3E}">
        <p14:creationId xmlns:p14="http://schemas.microsoft.com/office/powerpoint/2010/main" val="7147245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434</TotalTime>
  <Words>992</Words>
  <Application>Microsoft Office PowerPoint</Application>
  <PresentationFormat>On-screen Show (4:3)</PresentationFormat>
  <Paragraphs>132</Paragraphs>
  <Slides>17</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MS PGothic</vt:lpstr>
      <vt:lpstr>Arial</vt:lpstr>
      <vt:lpstr>Calibri</vt:lpstr>
      <vt:lpstr>Twinkl</vt:lpstr>
      <vt:lpstr>Office Theme</vt:lpstr>
      <vt:lpstr>      Aldersbrook Primary School  Anti-Bullying Week 2021      </vt:lpstr>
      <vt:lpstr>What is bullying?</vt:lpstr>
      <vt:lpstr>What are the types of bullying? (Peer on Peer abuse)</vt:lpstr>
      <vt:lpstr>How does bullying differ from banter/teasing?</vt:lpstr>
      <vt:lpstr>Bullying or Banter?</vt:lpstr>
      <vt:lpstr>Friends fall out! </vt:lpstr>
      <vt:lpstr>PowerPoint Presentation</vt:lpstr>
      <vt:lpstr>What is Cyber-bullying?</vt:lpstr>
      <vt:lpstr>How to spot signs a child is being bullied </vt:lpstr>
      <vt:lpstr>How a child might react if they are being bullied </vt:lpstr>
      <vt:lpstr>The scars bullying can leave - task</vt:lpstr>
      <vt:lpstr>What to do if you feel your child is being bullied</vt:lpstr>
      <vt:lpstr>Tips for talking to your child about being bullied</vt:lpstr>
      <vt:lpstr>  If your child finds it hard to talk about being bullied or has communication difficulties, you could: </vt:lpstr>
      <vt:lpstr>Our Stance on bullying</vt:lpstr>
      <vt:lpstr>Useful Websites and Contacts</vt:lpstr>
      <vt:lpstr>Any questions?</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Gascoigne Primary School Anti-Bullying Week 2016 Parents’ Workshop</dc:title>
  <dc:creator>eadjepong65.301</dc:creator>
  <cp:lastModifiedBy>Aldersbrook Primary School</cp:lastModifiedBy>
  <cp:revision>24</cp:revision>
  <dcterms:created xsi:type="dcterms:W3CDTF">2016-11-13T21:19:46Z</dcterms:created>
  <dcterms:modified xsi:type="dcterms:W3CDTF">2021-11-18T16:55:33Z</dcterms:modified>
</cp:coreProperties>
</file>